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73" r:id="rId2"/>
    <p:sldId id="556" r:id="rId3"/>
    <p:sldId id="514" r:id="rId4"/>
    <p:sldId id="558" r:id="rId5"/>
    <p:sldId id="532" r:id="rId6"/>
    <p:sldId id="560" r:id="rId7"/>
    <p:sldId id="533" r:id="rId8"/>
    <p:sldId id="561" r:id="rId9"/>
    <p:sldId id="550" r:id="rId10"/>
    <p:sldId id="557" r:id="rId11"/>
  </p:sldIdLst>
  <p:sldSz cx="12192000" cy="6858000"/>
  <p:notesSz cx="6858000" cy="9144000"/>
  <p:custDataLst>
    <p:tags r:id="rId1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AADC"/>
    <a:srgbClr val="003F87"/>
    <a:srgbClr val="2F5597"/>
    <a:srgbClr val="8DA1C4"/>
    <a:srgbClr val="1820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8" autoAdjust="0"/>
    <p:restoredTop sz="94650"/>
  </p:normalViewPr>
  <p:slideViewPr>
    <p:cSldViewPr snapToGrid="0" showGuides="1">
      <p:cViewPr>
        <p:scale>
          <a:sx n="107" d="100"/>
          <a:sy n="107" d="100"/>
        </p:scale>
        <p:origin x="768" y="4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阮 宇迪" userId="a24330079d25bbd9" providerId="LiveId" clId="{DEBD7FDE-8C92-2840-8B3B-1A1F743BD228}"/>
    <pc:docChg chg="custSel delSld modSld">
      <pc:chgData name="阮 宇迪" userId="a24330079d25bbd9" providerId="LiveId" clId="{DEBD7FDE-8C92-2840-8B3B-1A1F743BD228}" dt="2022-01-25T08:25:03.556" v="510"/>
      <pc:docMkLst>
        <pc:docMk/>
      </pc:docMkLst>
      <pc:sldChg chg="addSp modSp mod modAnim">
        <pc:chgData name="阮 宇迪" userId="a24330079d25bbd9" providerId="LiveId" clId="{DEBD7FDE-8C92-2840-8B3B-1A1F743BD228}" dt="2022-01-25T08:25:03.556" v="510"/>
        <pc:sldMkLst>
          <pc:docMk/>
          <pc:sldMk cId="968302500" sldId="514"/>
        </pc:sldMkLst>
        <pc:spChg chg="mod">
          <ac:chgData name="阮 宇迪" userId="a24330079d25bbd9" providerId="LiveId" clId="{DEBD7FDE-8C92-2840-8B3B-1A1F743BD228}" dt="2022-01-25T07:30:37.393" v="6" actId="1076"/>
          <ac:spMkLst>
            <pc:docMk/>
            <pc:sldMk cId="968302500" sldId="514"/>
            <ac:spMk id="16" creationId="{41081208-51FC-E349-95A9-9D4E7AADA2F7}"/>
          </ac:spMkLst>
        </pc:spChg>
        <pc:picChg chg="add mod">
          <ac:chgData name="阮 宇迪" userId="a24330079d25bbd9" providerId="LiveId" clId="{DEBD7FDE-8C92-2840-8B3B-1A1F743BD228}" dt="2022-01-25T07:30:41.493" v="7" actId="14100"/>
          <ac:picMkLst>
            <pc:docMk/>
            <pc:sldMk cId="968302500" sldId="514"/>
            <ac:picMk id="3" creationId="{8FDFB357-1522-4C48-8DF1-88811FDFA2AD}"/>
          </ac:picMkLst>
        </pc:picChg>
        <pc:picChg chg="add mod">
          <ac:chgData name="阮 宇迪" userId="a24330079d25bbd9" providerId="LiveId" clId="{DEBD7FDE-8C92-2840-8B3B-1A1F743BD228}" dt="2022-01-25T07:43:43.459" v="326"/>
          <ac:picMkLst>
            <pc:docMk/>
            <pc:sldMk cId="968302500" sldId="514"/>
            <ac:picMk id="17" creationId="{3D0C040B-B93C-5948-888C-D5460CEC00AE}"/>
          </ac:picMkLst>
        </pc:picChg>
      </pc:sldChg>
      <pc:sldChg chg="modSp mod">
        <pc:chgData name="阮 宇迪" userId="a24330079d25bbd9" providerId="LiveId" clId="{DEBD7FDE-8C92-2840-8B3B-1A1F743BD228}" dt="2022-01-25T08:21:18.637" v="495" actId="207"/>
        <pc:sldMkLst>
          <pc:docMk/>
          <pc:sldMk cId="4125318409" sldId="532"/>
        </pc:sldMkLst>
        <pc:spChg chg="mod">
          <ac:chgData name="阮 宇迪" userId="a24330079d25bbd9" providerId="LiveId" clId="{DEBD7FDE-8C92-2840-8B3B-1A1F743BD228}" dt="2022-01-25T08:21:18.637" v="495" actId="207"/>
          <ac:spMkLst>
            <pc:docMk/>
            <pc:sldMk cId="4125318409" sldId="532"/>
            <ac:spMk id="3" creationId="{F7606450-C460-7B4A-A3FD-1125F737C307}"/>
          </ac:spMkLst>
        </pc:spChg>
      </pc:sldChg>
      <pc:sldChg chg="modSp mod">
        <pc:chgData name="阮 宇迪" userId="a24330079d25bbd9" providerId="LiveId" clId="{DEBD7FDE-8C92-2840-8B3B-1A1F743BD228}" dt="2022-01-25T08:21:59.473" v="508" actId="14100"/>
        <pc:sldMkLst>
          <pc:docMk/>
          <pc:sldMk cId="359968017" sldId="533"/>
        </pc:sldMkLst>
        <pc:spChg chg="mod">
          <ac:chgData name="阮 宇迪" userId="a24330079d25bbd9" providerId="LiveId" clId="{DEBD7FDE-8C92-2840-8B3B-1A1F743BD228}" dt="2022-01-25T08:21:52.465" v="507" actId="14100"/>
          <ac:spMkLst>
            <pc:docMk/>
            <pc:sldMk cId="359968017" sldId="533"/>
            <ac:spMk id="2" creationId="{23872BA0-8B67-B542-8CAF-577DEB311412}"/>
          </ac:spMkLst>
        </pc:spChg>
        <pc:spChg chg="mod">
          <ac:chgData name="阮 宇迪" userId="a24330079d25bbd9" providerId="LiveId" clId="{DEBD7FDE-8C92-2840-8B3B-1A1F743BD228}" dt="2022-01-25T08:21:59.473" v="508" actId="14100"/>
          <ac:spMkLst>
            <pc:docMk/>
            <pc:sldMk cId="359968017" sldId="533"/>
            <ac:spMk id="5" creationId="{2E924B24-9E6A-344D-BAC0-5983C07FB7E3}"/>
          </ac:spMkLst>
        </pc:spChg>
      </pc:sldChg>
      <pc:sldChg chg="addSp delSp modSp mod">
        <pc:chgData name="阮 宇迪" userId="a24330079d25bbd9" providerId="LiveId" clId="{DEBD7FDE-8C92-2840-8B3B-1A1F743BD228}" dt="2022-01-25T08:21:02.706" v="493" actId="113"/>
        <pc:sldMkLst>
          <pc:docMk/>
          <pc:sldMk cId="3129165171" sldId="558"/>
        </pc:sldMkLst>
        <pc:spChg chg="del mod">
          <ac:chgData name="阮 宇迪" userId="a24330079d25bbd9" providerId="LiveId" clId="{DEBD7FDE-8C92-2840-8B3B-1A1F743BD228}" dt="2022-01-25T07:56:33.005" v="353" actId="21"/>
          <ac:spMkLst>
            <pc:docMk/>
            <pc:sldMk cId="3129165171" sldId="558"/>
            <ac:spMk id="3" creationId="{E3D1F5F5-DFE2-CC4B-B61F-426AAFB8DCBC}"/>
          </ac:spMkLst>
        </pc:spChg>
        <pc:spChg chg="mod">
          <ac:chgData name="阮 宇迪" userId="a24330079d25bbd9" providerId="LiveId" clId="{DEBD7FDE-8C92-2840-8B3B-1A1F743BD228}" dt="2022-01-25T08:20:56.756" v="491" actId="207"/>
          <ac:spMkLst>
            <pc:docMk/>
            <pc:sldMk cId="3129165171" sldId="558"/>
            <ac:spMk id="14" creationId="{F5A83FC3-9A0B-B74E-BF64-C303F2E81C97}"/>
          </ac:spMkLst>
        </pc:spChg>
        <pc:spChg chg="del mod">
          <ac:chgData name="阮 宇迪" userId="a24330079d25bbd9" providerId="LiveId" clId="{DEBD7FDE-8C92-2840-8B3B-1A1F743BD228}" dt="2022-01-25T07:56:35.474" v="354" actId="21"/>
          <ac:spMkLst>
            <pc:docMk/>
            <pc:sldMk cId="3129165171" sldId="558"/>
            <ac:spMk id="17" creationId="{F5416E12-812E-A945-A44E-D45BA036A57B}"/>
          </ac:spMkLst>
        </pc:spChg>
        <pc:spChg chg="add mod">
          <ac:chgData name="阮 宇迪" userId="a24330079d25bbd9" providerId="LiveId" clId="{DEBD7FDE-8C92-2840-8B3B-1A1F743BD228}" dt="2022-01-25T08:21:02.706" v="493" actId="113"/>
          <ac:spMkLst>
            <pc:docMk/>
            <pc:sldMk cId="3129165171" sldId="558"/>
            <ac:spMk id="27" creationId="{E9B4BA95-9665-AA44-AAB0-37D138D140EF}"/>
          </ac:spMkLst>
        </pc:spChg>
        <pc:spChg chg="add mod">
          <ac:chgData name="阮 宇迪" userId="a24330079d25bbd9" providerId="LiveId" clId="{DEBD7FDE-8C92-2840-8B3B-1A1F743BD228}" dt="2022-01-25T08:20:44.603" v="489" actId="1076"/>
          <ac:spMkLst>
            <pc:docMk/>
            <pc:sldMk cId="3129165171" sldId="558"/>
            <ac:spMk id="31" creationId="{4A9CD61D-F229-AD49-9255-05DA0F57A333}"/>
          </ac:spMkLst>
        </pc:spChg>
        <pc:picChg chg="add del mod">
          <ac:chgData name="阮 宇迪" userId="a24330079d25bbd9" providerId="LiveId" clId="{DEBD7FDE-8C92-2840-8B3B-1A1F743BD228}" dt="2022-01-25T07:44:45.243" v="328" actId="21"/>
          <ac:picMkLst>
            <pc:docMk/>
            <pc:sldMk cId="3129165171" sldId="558"/>
            <ac:picMk id="16" creationId="{AFE42D54-53B3-C341-B7A4-24F5348E83A4}"/>
          </ac:picMkLst>
        </pc:picChg>
        <pc:picChg chg="add del mod">
          <ac:chgData name="阮 宇迪" userId="a24330079d25bbd9" providerId="LiveId" clId="{DEBD7FDE-8C92-2840-8B3B-1A1F743BD228}" dt="2022-01-25T07:45:28.654" v="330" actId="21"/>
          <ac:picMkLst>
            <pc:docMk/>
            <pc:sldMk cId="3129165171" sldId="558"/>
            <ac:picMk id="19" creationId="{346E4B22-F523-C048-B0E2-2EC6E9EF283E}"/>
          </ac:picMkLst>
        </pc:picChg>
        <pc:picChg chg="add del mod">
          <ac:chgData name="阮 宇迪" userId="a24330079d25bbd9" providerId="LiveId" clId="{DEBD7FDE-8C92-2840-8B3B-1A1F743BD228}" dt="2022-01-25T07:56:27.779" v="351" actId="21"/>
          <ac:picMkLst>
            <pc:docMk/>
            <pc:sldMk cId="3129165171" sldId="558"/>
            <ac:picMk id="21" creationId="{48BE66A4-0FCF-E340-B99E-A65F43CFD6A6}"/>
          </ac:picMkLst>
        </pc:picChg>
        <pc:picChg chg="add del mod">
          <ac:chgData name="阮 宇迪" userId="a24330079d25bbd9" providerId="LiveId" clId="{DEBD7FDE-8C92-2840-8B3B-1A1F743BD228}" dt="2022-01-25T07:49:56.713" v="343" actId="21"/>
          <ac:picMkLst>
            <pc:docMk/>
            <pc:sldMk cId="3129165171" sldId="558"/>
            <ac:picMk id="23" creationId="{5DADBD19-290B-EF45-A5F6-9CBFF91A6E0F}"/>
          </ac:picMkLst>
        </pc:picChg>
        <pc:picChg chg="add del mod">
          <ac:chgData name="阮 宇迪" userId="a24330079d25bbd9" providerId="LiveId" clId="{DEBD7FDE-8C92-2840-8B3B-1A1F743BD228}" dt="2022-01-25T07:56:29.322" v="352" actId="21"/>
          <ac:picMkLst>
            <pc:docMk/>
            <pc:sldMk cId="3129165171" sldId="558"/>
            <ac:picMk id="25" creationId="{17BD461E-12E4-644B-B935-F90B9851A181}"/>
          </ac:picMkLst>
        </pc:picChg>
        <pc:picChg chg="add del mod">
          <ac:chgData name="阮 宇迪" userId="a24330079d25bbd9" providerId="LiveId" clId="{DEBD7FDE-8C92-2840-8B3B-1A1F743BD228}" dt="2022-01-25T08:14:12.975" v="375" actId="21"/>
          <ac:picMkLst>
            <pc:docMk/>
            <pc:sldMk cId="3129165171" sldId="558"/>
            <ac:picMk id="28" creationId="{289801EA-B75C-794C-B38D-123D800BE514}"/>
          </ac:picMkLst>
        </pc:picChg>
        <pc:picChg chg="add mod">
          <ac:chgData name="阮 宇迪" userId="a24330079d25bbd9" providerId="LiveId" clId="{DEBD7FDE-8C92-2840-8B3B-1A1F743BD228}" dt="2022-01-25T08:20:13.170" v="401" actId="1076"/>
          <ac:picMkLst>
            <pc:docMk/>
            <pc:sldMk cId="3129165171" sldId="558"/>
            <ac:picMk id="30" creationId="{C4F5A21E-904C-2E45-BF19-90306FB19959}"/>
          </ac:picMkLst>
        </pc:picChg>
      </pc:sldChg>
      <pc:sldChg chg="del">
        <pc:chgData name="阮 宇迪" userId="a24330079d25bbd9" providerId="LiveId" clId="{DEBD7FDE-8C92-2840-8B3B-1A1F743BD228}" dt="2022-01-25T08:01:48.660" v="373" actId="2696"/>
        <pc:sldMkLst>
          <pc:docMk/>
          <pc:sldMk cId="1060619143" sldId="559"/>
        </pc:sldMkLst>
      </pc:sldChg>
      <pc:sldChg chg="addSp modSp mod modAnim">
        <pc:chgData name="阮 宇迪" userId="a24330079d25bbd9" providerId="LiveId" clId="{DEBD7FDE-8C92-2840-8B3B-1A1F743BD228}" dt="2022-01-25T07:41:27.461" v="321" actId="1076"/>
        <pc:sldMkLst>
          <pc:docMk/>
          <pc:sldMk cId="682730674" sldId="561"/>
        </pc:sldMkLst>
        <pc:spChg chg="add mod">
          <ac:chgData name="阮 宇迪" userId="a24330079d25bbd9" providerId="LiveId" clId="{DEBD7FDE-8C92-2840-8B3B-1A1F743BD228}" dt="2022-01-25T07:41:27.461" v="321" actId="1076"/>
          <ac:spMkLst>
            <pc:docMk/>
            <pc:sldMk cId="682730674" sldId="561"/>
            <ac:spMk id="5" creationId="{AAAA4589-4943-2A4C-A22C-9F082CB2A61F}"/>
          </ac:spMkLst>
        </pc:spChg>
        <pc:picChg chg="add mod">
          <ac:chgData name="阮 宇迪" userId="a24330079d25bbd9" providerId="LiveId" clId="{DEBD7FDE-8C92-2840-8B3B-1A1F743BD228}" dt="2022-01-25T07:33:23.926" v="22" actId="14100"/>
          <ac:picMkLst>
            <pc:docMk/>
            <pc:sldMk cId="682730674" sldId="561"/>
            <ac:picMk id="2" creationId="{75F80A87-8A73-774C-A4EF-45335B01B7D6}"/>
          </ac:picMkLst>
        </pc:picChg>
        <pc:picChg chg="add mod">
          <ac:chgData name="阮 宇迪" userId="a24330079d25bbd9" providerId="LiveId" clId="{DEBD7FDE-8C92-2840-8B3B-1A1F743BD228}" dt="2022-01-25T07:39:34.455" v="31"/>
          <ac:picMkLst>
            <pc:docMk/>
            <pc:sldMk cId="682730674" sldId="561"/>
            <ac:picMk id="4" creationId="{2CCEE4F0-8BDC-8843-B996-95BE50E825B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D7308E-CB75-4937-8AB5-A3598BE66253}" type="datetimeFigureOut">
              <a:rPr lang="zh-CN" altLang="en-US" smtClean="0"/>
              <a:t>2022/1/25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DA2A2-8270-4ED5-BF5C-C8E0B3242FE8}" type="slidenum">
              <a:rPr lang="zh-CN" altLang="en-US" smtClean="0"/>
              <a:t>‹#›</a:t>
            </a:fld>
            <a:endParaRPr lang="zh-CN" altLang="en-US"/>
          </a:p>
        </p:txBody>
      </p:sp>
    </p:spTree>
    <p:extLst>
      <p:ext uri="{BB962C8B-B14F-4D97-AF65-F5344CB8AC3E}">
        <p14:creationId xmlns:p14="http://schemas.microsoft.com/office/powerpoint/2010/main" val="1952645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a:t>
            </a:fld>
            <a:endParaRPr lang="zh-CN" altLang="en-US"/>
          </a:p>
        </p:txBody>
      </p:sp>
    </p:spTree>
    <p:extLst>
      <p:ext uri="{BB962C8B-B14F-4D97-AF65-F5344CB8AC3E}">
        <p14:creationId xmlns:p14="http://schemas.microsoft.com/office/powerpoint/2010/main" val="2827267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10</a:t>
            </a:fld>
            <a:endParaRPr lang="zh-CN" altLang="en-US"/>
          </a:p>
        </p:txBody>
      </p:sp>
    </p:spTree>
    <p:extLst>
      <p:ext uri="{BB962C8B-B14F-4D97-AF65-F5344CB8AC3E}">
        <p14:creationId xmlns:p14="http://schemas.microsoft.com/office/powerpoint/2010/main" val="2872158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a:t>
            </a:fld>
            <a:endParaRPr lang="zh-CN" altLang="en-US"/>
          </a:p>
        </p:txBody>
      </p:sp>
    </p:spTree>
    <p:extLst>
      <p:ext uri="{BB962C8B-B14F-4D97-AF65-F5344CB8AC3E}">
        <p14:creationId xmlns:p14="http://schemas.microsoft.com/office/powerpoint/2010/main" val="3589596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a:t>
            </a:fld>
            <a:endParaRPr lang="zh-CN" altLang="en-US"/>
          </a:p>
        </p:txBody>
      </p:sp>
    </p:spTree>
    <p:extLst>
      <p:ext uri="{BB962C8B-B14F-4D97-AF65-F5344CB8AC3E}">
        <p14:creationId xmlns:p14="http://schemas.microsoft.com/office/powerpoint/2010/main" val="2585151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4</a:t>
            </a:fld>
            <a:endParaRPr lang="zh-CN" altLang="en-US"/>
          </a:p>
        </p:txBody>
      </p:sp>
    </p:spTree>
    <p:extLst>
      <p:ext uri="{BB962C8B-B14F-4D97-AF65-F5344CB8AC3E}">
        <p14:creationId xmlns:p14="http://schemas.microsoft.com/office/powerpoint/2010/main" val="359826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5</a:t>
            </a:fld>
            <a:endParaRPr lang="zh-CN" altLang="en-US"/>
          </a:p>
        </p:txBody>
      </p:sp>
    </p:spTree>
    <p:extLst>
      <p:ext uri="{BB962C8B-B14F-4D97-AF65-F5344CB8AC3E}">
        <p14:creationId xmlns:p14="http://schemas.microsoft.com/office/powerpoint/2010/main" val="3989585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6</a:t>
            </a:fld>
            <a:endParaRPr lang="zh-CN" altLang="en-US"/>
          </a:p>
        </p:txBody>
      </p:sp>
    </p:spTree>
    <p:extLst>
      <p:ext uri="{BB962C8B-B14F-4D97-AF65-F5344CB8AC3E}">
        <p14:creationId xmlns:p14="http://schemas.microsoft.com/office/powerpoint/2010/main" val="1990736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7</a:t>
            </a:fld>
            <a:endParaRPr lang="zh-CN" altLang="en-US"/>
          </a:p>
        </p:txBody>
      </p:sp>
    </p:spTree>
    <p:extLst>
      <p:ext uri="{BB962C8B-B14F-4D97-AF65-F5344CB8AC3E}">
        <p14:creationId xmlns:p14="http://schemas.microsoft.com/office/powerpoint/2010/main" val="3686848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8</a:t>
            </a:fld>
            <a:endParaRPr lang="zh-CN" altLang="en-US"/>
          </a:p>
        </p:txBody>
      </p:sp>
    </p:spTree>
    <p:extLst>
      <p:ext uri="{BB962C8B-B14F-4D97-AF65-F5344CB8AC3E}">
        <p14:creationId xmlns:p14="http://schemas.microsoft.com/office/powerpoint/2010/main" val="2072081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9</a:t>
            </a:fld>
            <a:endParaRPr lang="zh-CN" altLang="en-US"/>
          </a:p>
        </p:txBody>
      </p:sp>
    </p:spTree>
    <p:extLst>
      <p:ext uri="{BB962C8B-B14F-4D97-AF65-F5344CB8AC3E}">
        <p14:creationId xmlns:p14="http://schemas.microsoft.com/office/powerpoint/2010/main" val="2549454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EB6D9-A667-4A00-BA79-5AA262E63FD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BA5D85D-5A15-4B00-B3E1-28501AACE1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1267EE7-ABC5-4F15-96E2-46DFE8EAD925}"/>
              </a:ext>
            </a:extLst>
          </p:cNvPr>
          <p:cNvSpPr>
            <a:spLocks noGrp="1"/>
          </p:cNvSpPr>
          <p:nvPr>
            <p:ph type="dt" sz="half" idx="10"/>
          </p:nvPr>
        </p:nvSpPr>
        <p:spPr/>
        <p:txBody>
          <a:bodyPr/>
          <a:lstStyle/>
          <a:p>
            <a:fld id="{150DE5AE-854A-4B80-820C-1ACCD978BA3B}" type="datetimeFigureOut">
              <a:rPr lang="zh-CN" altLang="en-US" smtClean="0"/>
              <a:t>2022/1/25</a:t>
            </a:fld>
            <a:endParaRPr lang="zh-CN" altLang="en-US"/>
          </a:p>
        </p:txBody>
      </p:sp>
      <p:sp>
        <p:nvSpPr>
          <p:cNvPr id="5" name="页脚占位符 4">
            <a:extLst>
              <a:ext uri="{FF2B5EF4-FFF2-40B4-BE49-F238E27FC236}">
                <a16:creationId xmlns:a16="http://schemas.microsoft.com/office/drawing/2014/main" id="{7AF4D921-A1D0-485E-867E-6163F010CD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5C0938-FA48-4CCB-805D-F35F0EFD6B0C}"/>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525221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4D4E0-7AAD-4DFC-B130-91CB4F30DB0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E3E61B-E3A3-490B-BCB3-1ACCCB2D4A4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8451EDF-27F8-4FD1-AF64-F3B742A81992}"/>
              </a:ext>
            </a:extLst>
          </p:cNvPr>
          <p:cNvSpPr>
            <a:spLocks noGrp="1"/>
          </p:cNvSpPr>
          <p:nvPr>
            <p:ph type="dt" sz="half" idx="10"/>
          </p:nvPr>
        </p:nvSpPr>
        <p:spPr/>
        <p:txBody>
          <a:bodyPr/>
          <a:lstStyle/>
          <a:p>
            <a:fld id="{150DE5AE-854A-4B80-820C-1ACCD978BA3B}" type="datetimeFigureOut">
              <a:rPr lang="zh-CN" altLang="en-US" smtClean="0"/>
              <a:t>2022/1/25</a:t>
            </a:fld>
            <a:endParaRPr lang="zh-CN" altLang="en-US"/>
          </a:p>
        </p:txBody>
      </p:sp>
      <p:sp>
        <p:nvSpPr>
          <p:cNvPr id="5" name="页脚占位符 4">
            <a:extLst>
              <a:ext uri="{FF2B5EF4-FFF2-40B4-BE49-F238E27FC236}">
                <a16:creationId xmlns:a16="http://schemas.microsoft.com/office/drawing/2014/main" id="{2BF1B75D-3B7E-42ED-94BC-C8590F6DA2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9E50C9-F56A-446E-AA78-4428E91553B0}"/>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319537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71FC963-FFA0-4980-B55B-8CD310EE706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9EA66F3-C54B-4826-BB51-7F303DEC675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B33BAF1-A695-4E3A-9698-0918902832DF}"/>
              </a:ext>
            </a:extLst>
          </p:cNvPr>
          <p:cNvSpPr>
            <a:spLocks noGrp="1"/>
          </p:cNvSpPr>
          <p:nvPr>
            <p:ph type="dt" sz="half" idx="10"/>
          </p:nvPr>
        </p:nvSpPr>
        <p:spPr/>
        <p:txBody>
          <a:bodyPr/>
          <a:lstStyle/>
          <a:p>
            <a:fld id="{150DE5AE-854A-4B80-820C-1ACCD978BA3B}" type="datetimeFigureOut">
              <a:rPr lang="zh-CN" altLang="en-US" smtClean="0"/>
              <a:t>2022/1/25</a:t>
            </a:fld>
            <a:endParaRPr lang="zh-CN" altLang="en-US"/>
          </a:p>
        </p:txBody>
      </p:sp>
      <p:sp>
        <p:nvSpPr>
          <p:cNvPr id="5" name="页脚占位符 4">
            <a:extLst>
              <a:ext uri="{FF2B5EF4-FFF2-40B4-BE49-F238E27FC236}">
                <a16:creationId xmlns:a16="http://schemas.microsoft.com/office/drawing/2014/main" id="{56F85499-A261-4474-9E03-E51F7D1862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DFBFB9-0F9A-4F0A-A8F8-4F50AD6A0888}"/>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14120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5FEA0-4A33-4BE3-89F3-B4340F61D5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06296AB-1A3F-4B10-B836-B50B182408F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C52684-B4A4-4BBC-9538-918CA59E317C}"/>
              </a:ext>
            </a:extLst>
          </p:cNvPr>
          <p:cNvSpPr>
            <a:spLocks noGrp="1"/>
          </p:cNvSpPr>
          <p:nvPr>
            <p:ph type="dt" sz="half" idx="10"/>
          </p:nvPr>
        </p:nvSpPr>
        <p:spPr/>
        <p:txBody>
          <a:bodyPr/>
          <a:lstStyle/>
          <a:p>
            <a:fld id="{150DE5AE-854A-4B80-820C-1ACCD978BA3B}" type="datetimeFigureOut">
              <a:rPr lang="zh-CN" altLang="en-US" smtClean="0"/>
              <a:t>2022/1/25</a:t>
            </a:fld>
            <a:endParaRPr lang="zh-CN" altLang="en-US"/>
          </a:p>
        </p:txBody>
      </p:sp>
      <p:sp>
        <p:nvSpPr>
          <p:cNvPr id="5" name="页脚占位符 4">
            <a:extLst>
              <a:ext uri="{FF2B5EF4-FFF2-40B4-BE49-F238E27FC236}">
                <a16:creationId xmlns:a16="http://schemas.microsoft.com/office/drawing/2014/main" id="{0D645D9C-6404-45A9-8CCE-E17B192DA8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602A07-DE79-42BD-8EF9-DCC82A44F5B4}"/>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64345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75330-6F96-4D78-99E9-FA66405D126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221C155-E575-4800-BAFB-5F71F7B2D3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F4D310C-B163-4114-920D-0D147F3B76F1}"/>
              </a:ext>
            </a:extLst>
          </p:cNvPr>
          <p:cNvSpPr>
            <a:spLocks noGrp="1"/>
          </p:cNvSpPr>
          <p:nvPr>
            <p:ph type="dt" sz="half" idx="10"/>
          </p:nvPr>
        </p:nvSpPr>
        <p:spPr/>
        <p:txBody>
          <a:bodyPr/>
          <a:lstStyle/>
          <a:p>
            <a:fld id="{150DE5AE-854A-4B80-820C-1ACCD978BA3B}" type="datetimeFigureOut">
              <a:rPr lang="zh-CN" altLang="en-US" smtClean="0"/>
              <a:t>2022/1/25</a:t>
            </a:fld>
            <a:endParaRPr lang="zh-CN" altLang="en-US"/>
          </a:p>
        </p:txBody>
      </p:sp>
      <p:sp>
        <p:nvSpPr>
          <p:cNvPr id="5" name="页脚占位符 4">
            <a:extLst>
              <a:ext uri="{FF2B5EF4-FFF2-40B4-BE49-F238E27FC236}">
                <a16:creationId xmlns:a16="http://schemas.microsoft.com/office/drawing/2014/main" id="{5DD405AD-C38A-4FB6-B6BA-210B932EC3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1B81CF-3C9B-4ED8-B9D2-71DD4D2BEC14}"/>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451548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F6E681-99D4-4511-8E18-A4F97CBFEA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FD7FF0-2731-4D0A-8C8A-23DB22701D2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3F7587F-21F0-493F-A40A-5B8FD387300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3981B01-CBAA-4467-A55D-FA6165A3A2E2}"/>
              </a:ext>
            </a:extLst>
          </p:cNvPr>
          <p:cNvSpPr>
            <a:spLocks noGrp="1"/>
          </p:cNvSpPr>
          <p:nvPr>
            <p:ph type="dt" sz="half" idx="10"/>
          </p:nvPr>
        </p:nvSpPr>
        <p:spPr/>
        <p:txBody>
          <a:bodyPr/>
          <a:lstStyle/>
          <a:p>
            <a:fld id="{150DE5AE-854A-4B80-820C-1ACCD978BA3B}" type="datetimeFigureOut">
              <a:rPr lang="zh-CN" altLang="en-US" smtClean="0"/>
              <a:t>2022/1/25</a:t>
            </a:fld>
            <a:endParaRPr lang="zh-CN" altLang="en-US"/>
          </a:p>
        </p:txBody>
      </p:sp>
      <p:sp>
        <p:nvSpPr>
          <p:cNvPr id="6" name="页脚占位符 5">
            <a:extLst>
              <a:ext uri="{FF2B5EF4-FFF2-40B4-BE49-F238E27FC236}">
                <a16:creationId xmlns:a16="http://schemas.microsoft.com/office/drawing/2014/main" id="{4D554E01-E0EB-4C7B-A39B-E9499209AB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FC5701-28F0-41AD-8DDD-1BC6D888061A}"/>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758243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7E0A7F-9F0B-482C-8369-627CADEBF7D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1986BC7-4DBB-4AAB-9AE3-89F5FC4FA4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A8D0ACD-6745-4387-B40A-236AFFE8F71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79320400-E156-49A6-A6D1-15D1B6E418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8E3386D-C3B6-4BBB-ACAD-E57CE2CD9A0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2AD9153-7876-478D-8C8A-739AB6A8F664}"/>
              </a:ext>
            </a:extLst>
          </p:cNvPr>
          <p:cNvSpPr>
            <a:spLocks noGrp="1"/>
          </p:cNvSpPr>
          <p:nvPr>
            <p:ph type="dt" sz="half" idx="10"/>
          </p:nvPr>
        </p:nvSpPr>
        <p:spPr/>
        <p:txBody>
          <a:bodyPr/>
          <a:lstStyle/>
          <a:p>
            <a:fld id="{150DE5AE-854A-4B80-820C-1ACCD978BA3B}" type="datetimeFigureOut">
              <a:rPr lang="zh-CN" altLang="en-US" smtClean="0"/>
              <a:t>2022/1/25</a:t>
            </a:fld>
            <a:endParaRPr lang="zh-CN" altLang="en-US"/>
          </a:p>
        </p:txBody>
      </p:sp>
      <p:sp>
        <p:nvSpPr>
          <p:cNvPr id="8" name="页脚占位符 7">
            <a:extLst>
              <a:ext uri="{FF2B5EF4-FFF2-40B4-BE49-F238E27FC236}">
                <a16:creationId xmlns:a16="http://schemas.microsoft.com/office/drawing/2014/main" id="{61C07020-A502-4C0B-8EFE-6390595E18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D2CABBB-8404-4188-9CDF-FC208BF67F88}"/>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648240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CCCE42-A7E3-40C3-94B5-3BCA9DF1610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26DC7E8-72D1-4F1D-B558-5869D016FDEA}"/>
              </a:ext>
            </a:extLst>
          </p:cNvPr>
          <p:cNvSpPr>
            <a:spLocks noGrp="1"/>
          </p:cNvSpPr>
          <p:nvPr>
            <p:ph type="dt" sz="half" idx="10"/>
          </p:nvPr>
        </p:nvSpPr>
        <p:spPr/>
        <p:txBody>
          <a:bodyPr/>
          <a:lstStyle/>
          <a:p>
            <a:fld id="{150DE5AE-854A-4B80-820C-1ACCD978BA3B}" type="datetimeFigureOut">
              <a:rPr lang="zh-CN" altLang="en-US" smtClean="0"/>
              <a:t>2022/1/25</a:t>
            </a:fld>
            <a:endParaRPr lang="zh-CN" altLang="en-US"/>
          </a:p>
        </p:txBody>
      </p:sp>
      <p:sp>
        <p:nvSpPr>
          <p:cNvPr id="4" name="页脚占位符 3">
            <a:extLst>
              <a:ext uri="{FF2B5EF4-FFF2-40B4-BE49-F238E27FC236}">
                <a16:creationId xmlns:a16="http://schemas.microsoft.com/office/drawing/2014/main" id="{FC28638B-2AF9-4E11-AA01-B61113FC1C5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77B12E-7CFA-4BB8-AC50-6A9F6E15A013}"/>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577121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78C682-4B4B-48DF-8FE7-CD888712DB84}"/>
              </a:ext>
            </a:extLst>
          </p:cNvPr>
          <p:cNvSpPr>
            <a:spLocks noGrp="1"/>
          </p:cNvSpPr>
          <p:nvPr>
            <p:ph type="dt" sz="half" idx="10"/>
          </p:nvPr>
        </p:nvSpPr>
        <p:spPr/>
        <p:txBody>
          <a:bodyPr/>
          <a:lstStyle/>
          <a:p>
            <a:fld id="{150DE5AE-854A-4B80-820C-1ACCD978BA3B}" type="datetimeFigureOut">
              <a:rPr lang="zh-CN" altLang="en-US" smtClean="0"/>
              <a:t>2022/1/25</a:t>
            </a:fld>
            <a:endParaRPr lang="zh-CN" altLang="en-US"/>
          </a:p>
        </p:txBody>
      </p:sp>
      <p:sp>
        <p:nvSpPr>
          <p:cNvPr id="3" name="页脚占位符 2">
            <a:extLst>
              <a:ext uri="{FF2B5EF4-FFF2-40B4-BE49-F238E27FC236}">
                <a16:creationId xmlns:a16="http://schemas.microsoft.com/office/drawing/2014/main" id="{DC9E3613-D0CE-45AF-A0F7-23BA3DECD1F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91C6DA6-4502-4DAC-84EE-94BCC373C8DF}"/>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329801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206E28-5093-4FAB-A67B-0AAC04F584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2FDAC90-0F2B-4C7D-AB74-1ED4EECA7A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1E8F660-1BD4-42FB-A309-C9A4EAA34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BCEB166-9FC3-466E-B1F4-7263935D92B0}"/>
              </a:ext>
            </a:extLst>
          </p:cNvPr>
          <p:cNvSpPr>
            <a:spLocks noGrp="1"/>
          </p:cNvSpPr>
          <p:nvPr>
            <p:ph type="dt" sz="half" idx="10"/>
          </p:nvPr>
        </p:nvSpPr>
        <p:spPr/>
        <p:txBody>
          <a:bodyPr/>
          <a:lstStyle/>
          <a:p>
            <a:fld id="{150DE5AE-854A-4B80-820C-1ACCD978BA3B}" type="datetimeFigureOut">
              <a:rPr lang="zh-CN" altLang="en-US" smtClean="0"/>
              <a:t>2022/1/25</a:t>
            </a:fld>
            <a:endParaRPr lang="zh-CN" altLang="en-US"/>
          </a:p>
        </p:txBody>
      </p:sp>
      <p:sp>
        <p:nvSpPr>
          <p:cNvPr id="6" name="页脚占位符 5">
            <a:extLst>
              <a:ext uri="{FF2B5EF4-FFF2-40B4-BE49-F238E27FC236}">
                <a16:creationId xmlns:a16="http://schemas.microsoft.com/office/drawing/2014/main" id="{6292812B-FBE9-4E44-BD4A-458DA1061E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E5AED4-2B10-442D-B955-51528A992C50}"/>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05906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16C5A-5BE0-4F91-8729-26C326C050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792FB6-1B91-462F-B91F-9FD3A0418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D478DE-7362-4F0C-BE80-A4F885A114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5A7690B-15F5-4DD2-88D6-3C33B7525BB0}"/>
              </a:ext>
            </a:extLst>
          </p:cNvPr>
          <p:cNvSpPr>
            <a:spLocks noGrp="1"/>
          </p:cNvSpPr>
          <p:nvPr>
            <p:ph type="dt" sz="half" idx="10"/>
          </p:nvPr>
        </p:nvSpPr>
        <p:spPr/>
        <p:txBody>
          <a:bodyPr/>
          <a:lstStyle/>
          <a:p>
            <a:fld id="{150DE5AE-854A-4B80-820C-1ACCD978BA3B}" type="datetimeFigureOut">
              <a:rPr lang="zh-CN" altLang="en-US" smtClean="0"/>
              <a:t>2022/1/25</a:t>
            </a:fld>
            <a:endParaRPr lang="zh-CN" altLang="en-US"/>
          </a:p>
        </p:txBody>
      </p:sp>
      <p:sp>
        <p:nvSpPr>
          <p:cNvPr id="6" name="页脚占位符 5">
            <a:extLst>
              <a:ext uri="{FF2B5EF4-FFF2-40B4-BE49-F238E27FC236}">
                <a16:creationId xmlns:a16="http://schemas.microsoft.com/office/drawing/2014/main" id="{0581376F-C838-4EC9-871C-0FC3ACE8254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87CB226-1A53-47BD-A2B6-75BF1276FFC6}"/>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66335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17903B0-3A3F-45FD-8919-0CE1F6FE43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A2A3680-C466-46B5-9576-1CBDF023C6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925051C-C117-4522-B3B3-7A332F0CE9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0DE5AE-854A-4B80-820C-1ACCD978BA3B}" type="datetimeFigureOut">
              <a:rPr lang="zh-CN" altLang="en-US" smtClean="0"/>
              <a:t>2022/1/25</a:t>
            </a:fld>
            <a:endParaRPr lang="zh-CN" altLang="en-US"/>
          </a:p>
        </p:txBody>
      </p:sp>
      <p:sp>
        <p:nvSpPr>
          <p:cNvPr id="5" name="页脚占位符 4">
            <a:extLst>
              <a:ext uri="{FF2B5EF4-FFF2-40B4-BE49-F238E27FC236}">
                <a16:creationId xmlns:a16="http://schemas.microsoft.com/office/drawing/2014/main" id="{81E4D47F-AE7F-4BB8-9820-DBD53F1DA6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E87AEAB-85AC-4B60-BB11-E2BA05ED8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1027922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8.svg"/><Relationship Id="rId9" Type="http://schemas.openxmlformats.org/officeDocument/2006/relationships/image" Target="../media/image30.jpe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video" Target="NULL" TargetMode="External"/><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xml"/><Relationship Id="rId5" Type="http://schemas.openxmlformats.org/officeDocument/2006/relationships/slideLayout" Target="../slideLayouts/slideLayout7.xml"/><Relationship Id="rId10" Type="http://schemas.openxmlformats.org/officeDocument/2006/relationships/image" Target="../media/image21.png"/><Relationship Id="rId4" Type="http://schemas.microsoft.com/office/2007/relationships/media" Target="../media/media2.mp4"/><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23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19.sv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video" Target="NULL" TargetMode="External"/><Relationship Id="rId7" Type="http://schemas.openxmlformats.org/officeDocument/2006/relationships/image" Target="../media/image1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8.xml"/><Relationship Id="rId5" Type="http://schemas.openxmlformats.org/officeDocument/2006/relationships/slideLayout" Target="../slideLayouts/slideLayout7.xml"/><Relationship Id="rId10" Type="http://schemas.openxmlformats.org/officeDocument/2006/relationships/image" Target="../media/image27.png"/><Relationship Id="rId4" Type="http://schemas.microsoft.com/office/2007/relationships/media" Target="../media/media4.mp4"/><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图形 23">
            <a:extLst>
              <a:ext uri="{FF2B5EF4-FFF2-40B4-BE49-F238E27FC236}">
                <a16:creationId xmlns:a16="http://schemas.microsoft.com/office/drawing/2014/main" id="{E86CA992-2458-4D0A-B4A6-2C7C96529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2218" y="2130856"/>
            <a:ext cx="623999" cy="518142"/>
          </a:xfrm>
          <a:prstGeom prst="rect">
            <a:avLst/>
          </a:prstGeom>
          <a:effectLst>
            <a:glow rad="12700">
              <a:schemeClr val="bg1">
                <a:alpha val="41000"/>
              </a:schemeClr>
            </a:glow>
          </a:effectLst>
        </p:spPr>
      </p:pic>
      <p:pic>
        <p:nvPicPr>
          <p:cNvPr id="23" name="图形 22">
            <a:extLst>
              <a:ext uri="{FF2B5EF4-FFF2-40B4-BE49-F238E27FC236}">
                <a16:creationId xmlns:a16="http://schemas.microsoft.com/office/drawing/2014/main" id="{01A623C9-37DC-4B6E-BD65-56B0C33764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4966" y="4615171"/>
            <a:ext cx="623999" cy="518142"/>
          </a:xfrm>
          <a:prstGeom prst="rect">
            <a:avLst/>
          </a:prstGeom>
          <a:effectLst>
            <a:glow rad="12700">
              <a:schemeClr val="bg1">
                <a:alpha val="41000"/>
              </a:schemeClr>
            </a:glow>
          </a:effectLst>
        </p:spPr>
      </p:pic>
      <p:sp>
        <p:nvSpPr>
          <p:cNvPr id="11" name="矩形 10">
            <a:extLst>
              <a:ext uri="{FF2B5EF4-FFF2-40B4-BE49-F238E27FC236}">
                <a16:creationId xmlns:a16="http://schemas.microsoft.com/office/drawing/2014/main" id="{0880DD2B-AD4B-4232-845E-4A9C30DE8F64}"/>
              </a:ext>
            </a:extLst>
          </p:cNvPr>
          <p:cNvSpPr/>
          <p:nvPr/>
        </p:nvSpPr>
        <p:spPr>
          <a:xfrm>
            <a:off x="6778975" y="1392996"/>
            <a:ext cx="4761716" cy="4141530"/>
          </a:xfrm>
          <a:prstGeom prst="rect">
            <a:avLst/>
          </a:prstGeom>
          <a:noFill/>
          <a:ln w="635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20" name="矩形 19">
            <a:extLst>
              <a:ext uri="{FF2B5EF4-FFF2-40B4-BE49-F238E27FC236}">
                <a16:creationId xmlns:a16="http://schemas.microsoft.com/office/drawing/2014/main" id="{C0BC3B4D-DE95-4660-8889-F39AB20F4DBD}"/>
              </a:ext>
            </a:extLst>
          </p:cNvPr>
          <p:cNvSpPr/>
          <p:nvPr/>
        </p:nvSpPr>
        <p:spPr>
          <a:xfrm>
            <a:off x="-44848" y="2379133"/>
            <a:ext cx="7148053" cy="241300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7" name="文本框 16">
            <a:extLst>
              <a:ext uri="{FF2B5EF4-FFF2-40B4-BE49-F238E27FC236}">
                <a16:creationId xmlns:a16="http://schemas.microsoft.com/office/drawing/2014/main" id="{C20597D1-D3A9-4543-B7E9-42A99E9122D9}"/>
              </a:ext>
            </a:extLst>
          </p:cNvPr>
          <p:cNvSpPr txBox="1"/>
          <p:nvPr/>
        </p:nvSpPr>
        <p:spPr>
          <a:xfrm>
            <a:off x="2853350" y="2814360"/>
            <a:ext cx="5919550" cy="848246"/>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chemeClr val="bg1"/>
                </a:solidFill>
                <a:effectLst/>
                <a:uLnTx/>
                <a:uFillTx/>
                <a:latin typeface="微软雅黑"/>
                <a:ea typeface="微软雅黑"/>
                <a:cs typeface="+mn-cs"/>
              </a:rPr>
              <a:t>RL</a:t>
            </a:r>
            <a:r>
              <a:rPr kumimoji="0" lang="zh-CN" altLang="en-US" sz="4800" b="0" i="0" u="none" strike="noStrike" kern="1200" cap="none" spc="0" normalizeH="0" baseline="0" noProof="0" dirty="0">
                <a:ln>
                  <a:noFill/>
                </a:ln>
                <a:solidFill>
                  <a:schemeClr val="bg1"/>
                </a:solidFill>
                <a:effectLst/>
                <a:uLnTx/>
                <a:uFillTx/>
                <a:latin typeface="微软雅黑"/>
                <a:ea typeface="微软雅黑"/>
                <a:cs typeface="+mn-cs"/>
              </a:rPr>
              <a:t>算法分享</a:t>
            </a:r>
          </a:p>
        </p:txBody>
      </p:sp>
      <p:pic>
        <p:nvPicPr>
          <p:cNvPr id="4" name="图形 3">
            <a:extLst>
              <a:ext uri="{FF2B5EF4-FFF2-40B4-BE49-F238E27FC236}">
                <a16:creationId xmlns:a16="http://schemas.microsoft.com/office/drawing/2014/main" id="{AAFF26B0-F06D-4E12-ABB4-48CD8800DC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792" y="3009722"/>
            <a:ext cx="1387140" cy="1151822"/>
          </a:xfrm>
          <a:prstGeom prst="rect">
            <a:avLst/>
          </a:prstGeom>
          <a:effectLst>
            <a:glow rad="12700">
              <a:schemeClr val="bg1">
                <a:alpha val="41000"/>
              </a:schemeClr>
            </a:glow>
          </a:effectLst>
        </p:spPr>
      </p:pic>
      <p:pic>
        <p:nvPicPr>
          <p:cNvPr id="5" name="图形 4">
            <a:extLst>
              <a:ext uri="{FF2B5EF4-FFF2-40B4-BE49-F238E27FC236}">
                <a16:creationId xmlns:a16="http://schemas.microsoft.com/office/drawing/2014/main" id="{1E317E6C-BBA7-4430-84FA-4C6C4487FA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85400" y="293382"/>
            <a:ext cx="1508654" cy="529352"/>
          </a:xfrm>
          <a:prstGeom prst="rect">
            <a:avLst/>
          </a:prstGeom>
        </p:spPr>
      </p:pic>
      <p:grpSp>
        <p:nvGrpSpPr>
          <p:cNvPr id="94" name="组合 93">
            <a:extLst>
              <a:ext uri="{FF2B5EF4-FFF2-40B4-BE49-F238E27FC236}">
                <a16:creationId xmlns:a16="http://schemas.microsoft.com/office/drawing/2014/main" id="{74AAB1E3-E9AA-482C-BC5B-5BA03F02F9EE}"/>
              </a:ext>
            </a:extLst>
          </p:cNvPr>
          <p:cNvGrpSpPr/>
          <p:nvPr/>
        </p:nvGrpSpPr>
        <p:grpSpPr>
          <a:xfrm>
            <a:off x="2906893" y="3848049"/>
            <a:ext cx="2204454" cy="499568"/>
            <a:chOff x="697830" y="4447520"/>
            <a:chExt cx="4342067" cy="499568"/>
          </a:xfrm>
        </p:grpSpPr>
        <p:sp>
          <p:nvSpPr>
            <p:cNvPr id="18" name="矩形: 圆角 17">
              <a:extLst>
                <a:ext uri="{FF2B5EF4-FFF2-40B4-BE49-F238E27FC236}">
                  <a16:creationId xmlns:a16="http://schemas.microsoft.com/office/drawing/2014/main" id="{ECCA80A5-3D6E-48F5-B670-5ED8EAE71F9E}"/>
                </a:ext>
              </a:extLst>
            </p:cNvPr>
            <p:cNvSpPr/>
            <p:nvPr/>
          </p:nvSpPr>
          <p:spPr>
            <a:xfrm>
              <a:off x="697830" y="4447520"/>
              <a:ext cx="4342067" cy="499568"/>
            </a:xfrm>
            <a:prstGeom prst="roundRect">
              <a:avLst>
                <a:gd name="adj" fmla="val 50000"/>
              </a:avLst>
            </a:prstGeom>
            <a:solidFill>
              <a:srgbClr val="141B7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文本框 18">
              <a:extLst>
                <a:ext uri="{FF2B5EF4-FFF2-40B4-BE49-F238E27FC236}">
                  <a16:creationId xmlns:a16="http://schemas.microsoft.com/office/drawing/2014/main" id="{2E50AF1E-6827-451A-909D-87A84C1EA21C}"/>
                </a:ext>
              </a:extLst>
            </p:cNvPr>
            <p:cNvSpPr txBox="1"/>
            <p:nvPr/>
          </p:nvSpPr>
          <p:spPr>
            <a:xfrm>
              <a:off x="794082" y="4529629"/>
              <a:ext cx="40230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汇报人：阮雨迪</a:t>
              </a:r>
            </a:p>
          </p:txBody>
        </p:sp>
      </p:grpSp>
      <p:pic>
        <p:nvPicPr>
          <p:cNvPr id="15" name="图形 14">
            <a:extLst>
              <a:ext uri="{FF2B5EF4-FFF2-40B4-BE49-F238E27FC236}">
                <a16:creationId xmlns:a16="http://schemas.microsoft.com/office/drawing/2014/main" id="{A3094F62-EAF0-41BE-8707-942335AF67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91858" y="1768270"/>
            <a:ext cx="623999" cy="518142"/>
          </a:xfrm>
          <a:prstGeom prst="rect">
            <a:avLst/>
          </a:prstGeom>
          <a:effectLst>
            <a:glow rad="12700">
              <a:schemeClr val="bg1">
                <a:alpha val="41000"/>
              </a:schemeClr>
            </a:glow>
          </a:effectLst>
        </p:spPr>
      </p:pic>
      <p:pic>
        <p:nvPicPr>
          <p:cNvPr id="16" name="图形 15">
            <a:extLst>
              <a:ext uri="{FF2B5EF4-FFF2-40B4-BE49-F238E27FC236}">
                <a16:creationId xmlns:a16="http://schemas.microsoft.com/office/drawing/2014/main" id="{D76DFED0-B383-4A06-A2D3-4719720C40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91857" y="5097825"/>
            <a:ext cx="623999" cy="518142"/>
          </a:xfrm>
          <a:prstGeom prst="rect">
            <a:avLst/>
          </a:prstGeom>
          <a:effectLst>
            <a:glow rad="12700">
              <a:schemeClr val="bg1">
                <a:alpha val="41000"/>
              </a:schemeClr>
            </a:glow>
          </a:effectLst>
        </p:spPr>
      </p:pic>
      <p:pic>
        <p:nvPicPr>
          <p:cNvPr id="21" name="图形 20">
            <a:extLst>
              <a:ext uri="{FF2B5EF4-FFF2-40B4-BE49-F238E27FC236}">
                <a16:creationId xmlns:a16="http://schemas.microsoft.com/office/drawing/2014/main" id="{72133DB7-83E6-4F86-A86D-68528E5FAC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80642" y="1125928"/>
            <a:ext cx="623999" cy="518142"/>
          </a:xfrm>
          <a:prstGeom prst="rect">
            <a:avLst/>
          </a:prstGeom>
          <a:effectLst>
            <a:glow rad="12700">
              <a:schemeClr val="bg1">
                <a:alpha val="41000"/>
              </a:schemeClr>
            </a:glow>
          </a:effectLst>
        </p:spPr>
      </p:pic>
      <p:pic>
        <p:nvPicPr>
          <p:cNvPr id="22" name="图形 21">
            <a:extLst>
              <a:ext uri="{FF2B5EF4-FFF2-40B4-BE49-F238E27FC236}">
                <a16:creationId xmlns:a16="http://schemas.microsoft.com/office/drawing/2014/main" id="{9C81B2E4-B51C-49D8-B71F-3CEFEAECCA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4966" y="5620170"/>
            <a:ext cx="623999" cy="518142"/>
          </a:xfrm>
          <a:prstGeom prst="rect">
            <a:avLst/>
          </a:prstGeom>
          <a:effectLst>
            <a:glow rad="12700">
              <a:schemeClr val="bg1">
                <a:alpha val="41000"/>
              </a:schemeClr>
            </a:glow>
          </a:effectLst>
        </p:spPr>
      </p:pic>
      <p:sp>
        <p:nvSpPr>
          <p:cNvPr id="25" name="文本框 24">
            <a:extLst>
              <a:ext uri="{FF2B5EF4-FFF2-40B4-BE49-F238E27FC236}">
                <a16:creationId xmlns:a16="http://schemas.microsoft.com/office/drawing/2014/main" id="{E3FECFCA-7D80-4796-9562-DE7780060511}"/>
              </a:ext>
            </a:extLst>
          </p:cNvPr>
          <p:cNvSpPr txBox="1"/>
          <p:nvPr/>
        </p:nvSpPr>
        <p:spPr>
          <a:xfrm>
            <a:off x="7527126" y="1917080"/>
            <a:ext cx="3774974" cy="369332"/>
          </a:xfrm>
          <a:prstGeom prst="rect">
            <a:avLst/>
          </a:prstGeom>
          <a:noFill/>
        </p:spPr>
        <p:txBody>
          <a:bodyPr wrap="square" rtlCol="0">
            <a:spAutoFit/>
          </a:bodyPr>
          <a:lstStyle/>
          <a:p>
            <a:r>
              <a:rPr lang="zh-CN" altLang="en-US" dirty="0">
                <a:solidFill>
                  <a:srgbClr val="003F87"/>
                </a:solidFill>
              </a:rPr>
              <a:t>勤 学 </a:t>
            </a:r>
            <a:r>
              <a:rPr lang="en-US" altLang="zh-CN" dirty="0">
                <a:solidFill>
                  <a:srgbClr val="003F87"/>
                </a:solidFill>
              </a:rPr>
              <a:t> /  </a:t>
            </a:r>
            <a:r>
              <a:rPr lang="zh-CN" altLang="en-US" dirty="0">
                <a:solidFill>
                  <a:srgbClr val="003F87"/>
                </a:solidFill>
              </a:rPr>
              <a:t>修 德  </a:t>
            </a:r>
            <a:r>
              <a:rPr lang="en-US" altLang="zh-CN" dirty="0">
                <a:solidFill>
                  <a:srgbClr val="003F87"/>
                </a:solidFill>
              </a:rPr>
              <a:t>/  </a:t>
            </a:r>
            <a:r>
              <a:rPr lang="zh-CN" altLang="en-US" dirty="0">
                <a:solidFill>
                  <a:srgbClr val="003F87"/>
                </a:solidFill>
              </a:rPr>
              <a:t>明 辨  </a:t>
            </a:r>
            <a:r>
              <a:rPr lang="en-US" altLang="zh-CN" dirty="0">
                <a:solidFill>
                  <a:srgbClr val="003F87"/>
                </a:solidFill>
              </a:rPr>
              <a:t>/  </a:t>
            </a:r>
            <a:r>
              <a:rPr lang="zh-CN" altLang="en-US" dirty="0">
                <a:solidFill>
                  <a:srgbClr val="003F87"/>
                </a:solidFill>
              </a:rPr>
              <a:t>笃 实</a:t>
            </a:r>
          </a:p>
        </p:txBody>
      </p:sp>
      <p:pic>
        <p:nvPicPr>
          <p:cNvPr id="26" name="图片 25">
            <a:extLst>
              <a:ext uri="{FF2B5EF4-FFF2-40B4-BE49-F238E27FC236}">
                <a16:creationId xmlns:a16="http://schemas.microsoft.com/office/drawing/2014/main" id="{0866DE6B-D410-4D6C-84E0-C63D6D54D6EC}"/>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427435" y="2389927"/>
            <a:ext cx="3698223" cy="2413000"/>
          </a:xfrm>
          <a:prstGeom prst="rect">
            <a:avLst/>
          </a:prstGeom>
        </p:spPr>
      </p:pic>
      <p:sp>
        <p:nvSpPr>
          <p:cNvPr id="27" name="文本框 20">
            <a:extLst>
              <a:ext uri="{FF2B5EF4-FFF2-40B4-BE49-F238E27FC236}">
                <a16:creationId xmlns:a16="http://schemas.microsoft.com/office/drawing/2014/main" id="{BD709FC3-F4F8-443B-9E98-B73A947C16E4}"/>
              </a:ext>
            </a:extLst>
          </p:cNvPr>
          <p:cNvSpPr txBox="1"/>
          <p:nvPr/>
        </p:nvSpPr>
        <p:spPr>
          <a:xfrm>
            <a:off x="2906893" y="6087205"/>
            <a:ext cx="6443010" cy="307777"/>
          </a:xfrm>
          <a:prstGeom prst="rect">
            <a:avLst/>
          </a:prstGeom>
          <a:noFill/>
        </p:spPr>
        <p:txBody>
          <a:bodyPr wrap="square"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altLang="zh-CN" sz="1400" b="1" dirty="0">
                <a:solidFill>
                  <a:srgbClr val="003F87"/>
                </a:solidFill>
                <a:latin typeface="微软雅黑" panose="020B0503020204020204" pitchFamily="34" charset="-122"/>
                <a:ea typeface="微软雅黑" panose="020B0503020204020204" pitchFamily="34" charset="-122"/>
              </a:rPr>
              <a:t>2021</a:t>
            </a:r>
            <a:r>
              <a:rPr lang="zh-CN" altLang="en-US" sz="1400" b="1" dirty="0">
                <a:solidFill>
                  <a:srgbClr val="003F87"/>
                </a:solidFill>
                <a:latin typeface="微软雅黑" panose="020B0503020204020204" pitchFamily="34" charset="-122"/>
                <a:ea typeface="微软雅黑" panose="020B0503020204020204" pitchFamily="34" charset="-122"/>
              </a:rPr>
              <a:t>及第平台冬季赛算法分享</a:t>
            </a:r>
          </a:p>
        </p:txBody>
      </p:sp>
    </p:spTree>
    <p:extLst>
      <p:ext uri="{BB962C8B-B14F-4D97-AF65-F5344CB8AC3E}">
        <p14:creationId xmlns:p14="http://schemas.microsoft.com/office/powerpoint/2010/main" val="122448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94"/>
                                        </p:tgtEl>
                                        <p:attrNameLst>
                                          <p:attrName>style.visibility</p:attrName>
                                        </p:attrNameLst>
                                      </p:cBhvr>
                                      <p:to>
                                        <p:strVal val="visible"/>
                                      </p:to>
                                    </p:set>
                                    <p:animEffect transition="in" filter="fade">
                                      <p:cBhvr>
                                        <p:cTn id="14" dur="500"/>
                                        <p:tgtEl>
                                          <p:spTgt spid="94"/>
                                        </p:tgtEl>
                                      </p:cBhvr>
                                    </p:animEffect>
                                  </p:childTnLst>
                                </p:cTn>
                              </p:par>
                              <p:par>
                                <p:cTn id="15" presetID="22" presetClass="entr" presetSubtype="8" fill="hold" grpId="0" nodeType="withEffect" nodePh="1">
                                  <p:stCondLst>
                                    <p:cond delay="0"/>
                                  </p:stCondLst>
                                  <p:endCondLst>
                                    <p:cond evt="begin" delay="0">
                                      <p:tn val="15"/>
                                    </p:cond>
                                  </p:end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17" grpId="0"/>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形 27">
            <a:extLst>
              <a:ext uri="{FF2B5EF4-FFF2-40B4-BE49-F238E27FC236}">
                <a16:creationId xmlns:a16="http://schemas.microsoft.com/office/drawing/2014/main" id="{9E16A54B-3014-4DC3-A96D-7A2A8A68AC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0309" y="1445121"/>
            <a:ext cx="5215098" cy="4330394"/>
          </a:xfrm>
          <a:prstGeom prst="rect">
            <a:avLst/>
          </a:prstGeom>
          <a:effectLst>
            <a:glow rad="12700">
              <a:schemeClr val="bg1">
                <a:alpha val="41000"/>
              </a:schemeClr>
            </a:glow>
          </a:effectLst>
        </p:spPr>
      </p:pic>
      <p:pic>
        <p:nvPicPr>
          <p:cNvPr id="24" name="图形 23">
            <a:extLst>
              <a:ext uri="{FF2B5EF4-FFF2-40B4-BE49-F238E27FC236}">
                <a16:creationId xmlns:a16="http://schemas.microsoft.com/office/drawing/2014/main" id="{E86CA992-2458-4D0A-B4A6-2C7C965298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31960" y="2827608"/>
            <a:ext cx="623999" cy="518142"/>
          </a:xfrm>
          <a:prstGeom prst="rect">
            <a:avLst/>
          </a:prstGeom>
          <a:effectLst>
            <a:glow rad="12700">
              <a:schemeClr val="bg1">
                <a:alpha val="41000"/>
              </a:schemeClr>
            </a:glow>
          </a:effectLst>
        </p:spPr>
      </p:pic>
      <p:pic>
        <p:nvPicPr>
          <p:cNvPr id="23" name="图形 22">
            <a:extLst>
              <a:ext uri="{FF2B5EF4-FFF2-40B4-BE49-F238E27FC236}">
                <a16:creationId xmlns:a16="http://schemas.microsoft.com/office/drawing/2014/main" id="{01A623C9-37DC-4B6E-BD65-56B0C33764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8912" y="3669555"/>
            <a:ext cx="623999" cy="518142"/>
          </a:xfrm>
          <a:prstGeom prst="rect">
            <a:avLst/>
          </a:prstGeom>
          <a:effectLst>
            <a:glow rad="12700">
              <a:schemeClr val="bg1">
                <a:alpha val="41000"/>
              </a:schemeClr>
            </a:glow>
          </a:effectLst>
        </p:spPr>
      </p:pic>
      <p:sp>
        <p:nvSpPr>
          <p:cNvPr id="20" name="矩形 19">
            <a:extLst>
              <a:ext uri="{FF2B5EF4-FFF2-40B4-BE49-F238E27FC236}">
                <a16:creationId xmlns:a16="http://schemas.microsoft.com/office/drawing/2014/main" id="{C0BC3B4D-DE95-4660-8889-F39AB20F4DBD}"/>
              </a:ext>
            </a:extLst>
          </p:cNvPr>
          <p:cNvSpPr/>
          <p:nvPr/>
        </p:nvSpPr>
        <p:spPr>
          <a:xfrm flipV="1">
            <a:off x="0" y="6552308"/>
            <a:ext cx="12178488" cy="305692"/>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7" name="文本框 16">
            <a:extLst>
              <a:ext uri="{FF2B5EF4-FFF2-40B4-BE49-F238E27FC236}">
                <a16:creationId xmlns:a16="http://schemas.microsoft.com/office/drawing/2014/main" id="{C20597D1-D3A9-4543-B7E9-42A99E9122D9}"/>
              </a:ext>
            </a:extLst>
          </p:cNvPr>
          <p:cNvSpPr txBox="1"/>
          <p:nvPr/>
        </p:nvSpPr>
        <p:spPr>
          <a:xfrm>
            <a:off x="8016305" y="2558909"/>
            <a:ext cx="2703287" cy="722249"/>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zh-CN" altLang="en-US" sz="4000" dirty="0">
                <a:solidFill>
                  <a:srgbClr val="003F87"/>
                </a:solidFill>
                <a:latin typeface="微软雅黑"/>
                <a:ea typeface="微软雅黑"/>
              </a:rPr>
              <a:t>感谢观看</a:t>
            </a:r>
            <a:endParaRPr kumimoji="0" lang="zh-CN" altLang="en-US" sz="4000" b="0" i="0" u="none" strike="noStrike" kern="1200" cap="none" spc="0" normalizeH="0" baseline="0" noProof="0" dirty="0">
              <a:ln>
                <a:noFill/>
              </a:ln>
              <a:solidFill>
                <a:srgbClr val="003F87"/>
              </a:solidFill>
              <a:effectLst/>
              <a:uLnTx/>
              <a:uFillTx/>
              <a:latin typeface="微软雅黑"/>
              <a:ea typeface="微软雅黑"/>
            </a:endParaRPr>
          </a:p>
        </p:txBody>
      </p:sp>
      <p:pic>
        <p:nvPicPr>
          <p:cNvPr id="5" name="图形 4">
            <a:extLst>
              <a:ext uri="{FF2B5EF4-FFF2-40B4-BE49-F238E27FC236}">
                <a16:creationId xmlns:a16="http://schemas.microsoft.com/office/drawing/2014/main" id="{1E317E6C-BBA7-4430-84FA-4C6C4487FA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43909" y="175131"/>
            <a:ext cx="1508654" cy="529352"/>
          </a:xfrm>
          <a:prstGeom prst="rect">
            <a:avLst/>
          </a:prstGeom>
        </p:spPr>
      </p:pic>
      <p:pic>
        <p:nvPicPr>
          <p:cNvPr id="15" name="图形 14">
            <a:extLst>
              <a:ext uri="{FF2B5EF4-FFF2-40B4-BE49-F238E27FC236}">
                <a16:creationId xmlns:a16="http://schemas.microsoft.com/office/drawing/2014/main" id="{A3094F62-EAF0-41BE-8707-942335AF67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88208" y="426805"/>
            <a:ext cx="623999" cy="518142"/>
          </a:xfrm>
          <a:prstGeom prst="rect">
            <a:avLst/>
          </a:prstGeom>
          <a:effectLst>
            <a:glow rad="12700">
              <a:schemeClr val="bg1">
                <a:alpha val="41000"/>
              </a:schemeClr>
            </a:glow>
          </a:effectLst>
        </p:spPr>
      </p:pic>
      <p:pic>
        <p:nvPicPr>
          <p:cNvPr id="16" name="图形 15">
            <a:extLst>
              <a:ext uri="{FF2B5EF4-FFF2-40B4-BE49-F238E27FC236}">
                <a16:creationId xmlns:a16="http://schemas.microsoft.com/office/drawing/2014/main" id="{D76DFED0-B383-4A06-A2D3-4719720C40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01408" y="4402483"/>
            <a:ext cx="623999" cy="518142"/>
          </a:xfrm>
          <a:prstGeom prst="rect">
            <a:avLst/>
          </a:prstGeom>
          <a:effectLst>
            <a:glow rad="12700">
              <a:schemeClr val="bg1">
                <a:alpha val="41000"/>
              </a:schemeClr>
            </a:glow>
          </a:effectLst>
        </p:spPr>
      </p:pic>
      <p:pic>
        <p:nvPicPr>
          <p:cNvPr id="22" name="图形 21">
            <a:extLst>
              <a:ext uri="{FF2B5EF4-FFF2-40B4-BE49-F238E27FC236}">
                <a16:creationId xmlns:a16="http://schemas.microsoft.com/office/drawing/2014/main" id="{9C81B2E4-B51C-49D8-B71F-3CEFEAECCA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01408" y="5365067"/>
            <a:ext cx="623999" cy="518142"/>
          </a:xfrm>
          <a:prstGeom prst="rect">
            <a:avLst/>
          </a:prstGeom>
          <a:effectLst>
            <a:glow rad="12700">
              <a:schemeClr val="bg1">
                <a:alpha val="41000"/>
              </a:schemeClr>
            </a:glow>
          </a:effectLst>
        </p:spPr>
      </p:pic>
      <p:sp>
        <p:nvSpPr>
          <p:cNvPr id="25" name="文本框 24">
            <a:extLst>
              <a:ext uri="{FF2B5EF4-FFF2-40B4-BE49-F238E27FC236}">
                <a16:creationId xmlns:a16="http://schemas.microsoft.com/office/drawing/2014/main" id="{E3FECFCA-7D80-4796-9562-DE7780060511}"/>
              </a:ext>
            </a:extLst>
          </p:cNvPr>
          <p:cNvSpPr txBox="1"/>
          <p:nvPr/>
        </p:nvSpPr>
        <p:spPr>
          <a:xfrm>
            <a:off x="4135771" y="6104482"/>
            <a:ext cx="3774974" cy="369332"/>
          </a:xfrm>
          <a:prstGeom prst="rect">
            <a:avLst/>
          </a:prstGeom>
          <a:noFill/>
        </p:spPr>
        <p:txBody>
          <a:bodyPr wrap="square" rtlCol="0">
            <a:spAutoFit/>
          </a:bodyPr>
          <a:lstStyle/>
          <a:p>
            <a:r>
              <a:rPr lang="zh-CN" altLang="en-US" dirty="0">
                <a:solidFill>
                  <a:srgbClr val="003F87"/>
                </a:solidFill>
              </a:rPr>
              <a:t>勤 学 </a:t>
            </a:r>
            <a:r>
              <a:rPr lang="en-US" altLang="zh-CN" dirty="0">
                <a:solidFill>
                  <a:srgbClr val="003F87"/>
                </a:solidFill>
              </a:rPr>
              <a:t> /  </a:t>
            </a:r>
            <a:r>
              <a:rPr lang="zh-CN" altLang="en-US" dirty="0">
                <a:solidFill>
                  <a:srgbClr val="003F87"/>
                </a:solidFill>
              </a:rPr>
              <a:t>修 德  </a:t>
            </a:r>
            <a:r>
              <a:rPr lang="en-US" altLang="zh-CN" dirty="0">
                <a:solidFill>
                  <a:srgbClr val="003F87"/>
                </a:solidFill>
              </a:rPr>
              <a:t>/  </a:t>
            </a:r>
            <a:r>
              <a:rPr lang="zh-CN" altLang="en-US" dirty="0">
                <a:solidFill>
                  <a:srgbClr val="003F87"/>
                </a:solidFill>
              </a:rPr>
              <a:t>明 辨  </a:t>
            </a:r>
            <a:r>
              <a:rPr lang="en-US" altLang="zh-CN" dirty="0">
                <a:solidFill>
                  <a:srgbClr val="003F87"/>
                </a:solidFill>
              </a:rPr>
              <a:t>/  </a:t>
            </a:r>
            <a:r>
              <a:rPr lang="zh-CN" altLang="en-US" dirty="0">
                <a:solidFill>
                  <a:srgbClr val="003F87"/>
                </a:solidFill>
              </a:rPr>
              <a:t>笃 实</a:t>
            </a:r>
          </a:p>
        </p:txBody>
      </p:sp>
      <p:pic>
        <p:nvPicPr>
          <p:cNvPr id="27" name="图形 26">
            <a:extLst>
              <a:ext uri="{FF2B5EF4-FFF2-40B4-BE49-F238E27FC236}">
                <a16:creationId xmlns:a16="http://schemas.microsoft.com/office/drawing/2014/main" id="{6A1B681F-C850-4D63-9310-6FD6D4B841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83928" y="3360503"/>
            <a:ext cx="623999" cy="518142"/>
          </a:xfrm>
          <a:prstGeom prst="rect">
            <a:avLst/>
          </a:prstGeom>
          <a:effectLst>
            <a:glow rad="12700">
              <a:schemeClr val="bg1">
                <a:alpha val="41000"/>
              </a:schemeClr>
            </a:glow>
          </a:effectLst>
        </p:spPr>
      </p:pic>
      <p:pic>
        <p:nvPicPr>
          <p:cNvPr id="29" name="图形 28">
            <a:extLst>
              <a:ext uri="{FF2B5EF4-FFF2-40B4-BE49-F238E27FC236}">
                <a16:creationId xmlns:a16="http://schemas.microsoft.com/office/drawing/2014/main" id="{9718D3A6-E32A-4F9D-A1F9-D28E2D3ECD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7928" y="673324"/>
            <a:ext cx="623999" cy="518142"/>
          </a:xfrm>
          <a:prstGeom prst="rect">
            <a:avLst/>
          </a:prstGeom>
          <a:effectLst>
            <a:glow rad="12700">
              <a:schemeClr val="bg1">
                <a:alpha val="41000"/>
              </a:schemeClr>
            </a:glow>
          </a:effectLst>
        </p:spPr>
      </p:pic>
      <p:pic>
        <p:nvPicPr>
          <p:cNvPr id="31" name="图形 30">
            <a:extLst>
              <a:ext uri="{FF2B5EF4-FFF2-40B4-BE49-F238E27FC236}">
                <a16:creationId xmlns:a16="http://schemas.microsoft.com/office/drawing/2014/main" id="{630D5242-335A-4398-B6EC-29E1F7963E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4305" y="4857050"/>
            <a:ext cx="623999" cy="518142"/>
          </a:xfrm>
          <a:prstGeom prst="rect">
            <a:avLst/>
          </a:prstGeom>
          <a:effectLst>
            <a:glow rad="12700">
              <a:schemeClr val="bg1">
                <a:alpha val="41000"/>
              </a:schemeClr>
            </a:glow>
          </a:effectLst>
        </p:spPr>
      </p:pic>
      <p:pic>
        <p:nvPicPr>
          <p:cNvPr id="32" name="图形 31">
            <a:extLst>
              <a:ext uri="{FF2B5EF4-FFF2-40B4-BE49-F238E27FC236}">
                <a16:creationId xmlns:a16="http://schemas.microsoft.com/office/drawing/2014/main" id="{DC784CC6-B30C-4AE7-9777-FC110D3031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47866" y="4360212"/>
            <a:ext cx="623999" cy="518142"/>
          </a:xfrm>
          <a:prstGeom prst="rect">
            <a:avLst/>
          </a:prstGeom>
          <a:effectLst>
            <a:glow rad="12700">
              <a:schemeClr val="bg1">
                <a:alpha val="41000"/>
              </a:schemeClr>
            </a:glow>
          </a:effectLst>
        </p:spPr>
      </p:pic>
      <p:pic>
        <p:nvPicPr>
          <p:cNvPr id="2" name="图片 1"/>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92504" y="1189878"/>
            <a:ext cx="5961580" cy="4470903"/>
          </a:xfrm>
          <a:prstGeom prst="rect">
            <a:avLst/>
          </a:prstGeom>
        </p:spPr>
      </p:pic>
      <p:sp>
        <p:nvSpPr>
          <p:cNvPr id="3" name="矩形 2"/>
          <p:cNvSpPr/>
          <p:nvPr/>
        </p:nvSpPr>
        <p:spPr>
          <a:xfrm>
            <a:off x="183550" y="1189877"/>
            <a:ext cx="5970535" cy="4470904"/>
          </a:xfrm>
          <a:prstGeom prst="rect">
            <a:avLst/>
          </a:prstGeom>
          <a:solidFill>
            <a:schemeClr val="bg1">
              <a:lumMod val="8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7623222" y="5482886"/>
            <a:ext cx="2987665" cy="777348"/>
          </a:xfrm>
          <a:prstGeom prst="ellipse">
            <a:avLst/>
          </a:prstGeom>
          <a:noFill/>
          <a:ln w="38100">
            <a:solidFill>
              <a:srgbClr val="8DA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185335" y="5781218"/>
            <a:ext cx="1863440" cy="242352"/>
          </a:xfrm>
          <a:prstGeom prst="ellipse">
            <a:avLst/>
          </a:prstGeom>
          <a:noFill/>
          <a:ln w="38100">
            <a:solidFill>
              <a:srgbClr val="8DA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66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id="{991DEE90-AC86-48BF-A20A-547D360E5EFB}"/>
              </a:ext>
            </a:extLst>
          </p:cNvPr>
          <p:cNvSpPr/>
          <p:nvPr/>
        </p:nvSpPr>
        <p:spPr>
          <a:xfrm>
            <a:off x="870552" y="2175118"/>
            <a:ext cx="1913392" cy="1913392"/>
          </a:xfrm>
          <a:prstGeom prst="ellipse">
            <a:avLst/>
          </a:prstGeom>
          <a:gradFill flip="none" rotWithShape="1">
            <a:gsLst>
              <a:gs pos="0">
                <a:schemeClr val="accent1">
                  <a:lumMod val="60000"/>
                  <a:lumOff val="40000"/>
                </a:schemeClr>
              </a:gs>
              <a:gs pos="100000">
                <a:schemeClr val="accent1">
                  <a:lumMod val="75000"/>
                  <a:alpha val="6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3" name="组合 2"/>
          <p:cNvGrpSpPr/>
          <p:nvPr/>
        </p:nvGrpSpPr>
        <p:grpSpPr>
          <a:xfrm>
            <a:off x="-4632" y="-1"/>
            <a:ext cx="12196631" cy="2127749"/>
            <a:chOff x="-4632" y="-1"/>
            <a:chExt cx="12196631" cy="2127749"/>
          </a:xfrm>
        </p:grpSpPr>
        <p:sp>
          <p:nvSpPr>
            <p:cNvPr id="11"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grpSp>
        <p:nvGrpSpPr>
          <p:cNvPr id="32" name="组合 31">
            <a:extLst>
              <a:ext uri="{FF2B5EF4-FFF2-40B4-BE49-F238E27FC236}">
                <a16:creationId xmlns:a16="http://schemas.microsoft.com/office/drawing/2014/main" id="{33F5A969-260B-422F-B4E3-DA6395C64BC8}"/>
              </a:ext>
            </a:extLst>
          </p:cNvPr>
          <p:cNvGrpSpPr/>
          <p:nvPr/>
        </p:nvGrpSpPr>
        <p:grpSpPr>
          <a:xfrm>
            <a:off x="3154566" y="4130877"/>
            <a:ext cx="5762554" cy="1730828"/>
            <a:chOff x="3102428" y="3755572"/>
            <a:chExt cx="5762554" cy="1730828"/>
          </a:xfrm>
        </p:grpSpPr>
        <p:cxnSp>
          <p:nvCxnSpPr>
            <p:cNvPr id="29" name="直接连接符 28">
              <a:extLst>
                <a:ext uri="{FF2B5EF4-FFF2-40B4-BE49-F238E27FC236}">
                  <a16:creationId xmlns:a16="http://schemas.microsoft.com/office/drawing/2014/main" id="{1C4BCF85-EA4C-493A-8D5E-F0143B36AB23}"/>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E808EE5-120D-468C-A69F-51673B36567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4991D69-27EB-405C-B1D3-36EF14D376BD}"/>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ECF43A9D-946B-4EC1-A72C-12F9965E137E}"/>
              </a:ext>
            </a:extLst>
          </p:cNvPr>
          <p:cNvGrpSpPr/>
          <p:nvPr/>
        </p:nvGrpSpPr>
        <p:grpSpPr>
          <a:xfrm>
            <a:off x="2993123" y="4428336"/>
            <a:ext cx="3235048" cy="946974"/>
            <a:chOff x="147288" y="4394568"/>
            <a:chExt cx="3235048" cy="946974"/>
          </a:xfrm>
        </p:grpSpPr>
        <p:sp>
          <p:nvSpPr>
            <p:cNvPr id="42" name="文本框 41">
              <a:extLst>
                <a:ext uri="{FF2B5EF4-FFF2-40B4-BE49-F238E27FC236}">
                  <a16:creationId xmlns:a16="http://schemas.microsoft.com/office/drawing/2014/main" id="{0AE1EE13-9C37-48CE-BDB5-4C39D3287054}"/>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强化学习算法</a:t>
              </a:r>
            </a:p>
          </p:txBody>
        </p:sp>
        <p:sp>
          <p:nvSpPr>
            <p:cNvPr id="43" name="文本框 42">
              <a:extLst>
                <a:ext uri="{FF2B5EF4-FFF2-40B4-BE49-F238E27FC236}">
                  <a16:creationId xmlns:a16="http://schemas.microsoft.com/office/drawing/2014/main" id="{7F2CAF46-B10D-40CB-809E-1FD36E596AC9}"/>
                </a:ext>
              </a:extLst>
            </p:cNvPr>
            <p:cNvSpPr txBox="1"/>
            <p:nvPr/>
          </p:nvSpPr>
          <p:spPr>
            <a:xfrm>
              <a:off x="147288" y="4714960"/>
              <a:ext cx="3235048" cy="626582"/>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400" dirty="0">
                  <a:solidFill>
                    <a:prstClr val="black"/>
                  </a:solidFill>
                  <a:latin typeface="微软雅黑 Light"/>
                  <a:ea typeface="微软雅黑 Light"/>
                </a:rPr>
                <a:t>采用的强化学习算法及神经网络架构</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44" name="组合 43">
            <a:extLst>
              <a:ext uri="{FF2B5EF4-FFF2-40B4-BE49-F238E27FC236}">
                <a16:creationId xmlns:a16="http://schemas.microsoft.com/office/drawing/2014/main" id="{775522BE-CE53-47EB-8AEE-C0375FF18584}"/>
              </a:ext>
            </a:extLst>
          </p:cNvPr>
          <p:cNvGrpSpPr/>
          <p:nvPr/>
        </p:nvGrpSpPr>
        <p:grpSpPr>
          <a:xfrm>
            <a:off x="5948570" y="4428336"/>
            <a:ext cx="3235048" cy="931324"/>
            <a:chOff x="209724" y="4394568"/>
            <a:chExt cx="3235048" cy="931324"/>
          </a:xfrm>
        </p:grpSpPr>
        <p:sp>
          <p:nvSpPr>
            <p:cNvPr id="45" name="文本框 44">
              <a:extLst>
                <a:ext uri="{FF2B5EF4-FFF2-40B4-BE49-F238E27FC236}">
                  <a16:creationId xmlns:a16="http://schemas.microsoft.com/office/drawing/2014/main" id="{4C9B050D-6789-4AA9-A526-56ECC8167D9A}"/>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微软雅黑"/>
                  <a:ea typeface="微软雅黑"/>
                  <a:cs typeface="+mn-cs"/>
                </a:rPr>
                <a:t>Self-play</a:t>
              </a: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方法</a:t>
              </a:r>
            </a:p>
          </p:txBody>
        </p:sp>
        <p:sp>
          <p:nvSpPr>
            <p:cNvPr id="46" name="文本框 45">
              <a:extLst>
                <a:ext uri="{FF2B5EF4-FFF2-40B4-BE49-F238E27FC236}">
                  <a16:creationId xmlns:a16="http://schemas.microsoft.com/office/drawing/2014/main" id="{5697B987-A274-4B86-8D56-FF0D05DEF62C}"/>
                </a:ext>
              </a:extLst>
            </p:cNvPr>
            <p:cNvSpPr txBox="1"/>
            <p:nvPr/>
          </p:nvSpPr>
          <p:spPr>
            <a:xfrm>
              <a:off x="209724" y="4699310"/>
              <a:ext cx="3235048" cy="626582"/>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400" dirty="0">
                  <a:solidFill>
                    <a:prstClr val="black"/>
                  </a:solidFill>
                  <a:latin typeface="微软雅黑 Light"/>
                  <a:ea typeface="微软雅黑 Light"/>
                </a:rPr>
                <a:t>采用的自我对抗进化算法</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47" name="组合 46">
            <a:extLst>
              <a:ext uri="{FF2B5EF4-FFF2-40B4-BE49-F238E27FC236}">
                <a16:creationId xmlns:a16="http://schemas.microsoft.com/office/drawing/2014/main" id="{A8177A08-65D0-43C8-BBED-595C77563E02}"/>
              </a:ext>
            </a:extLst>
          </p:cNvPr>
          <p:cNvGrpSpPr/>
          <p:nvPr/>
        </p:nvGrpSpPr>
        <p:grpSpPr>
          <a:xfrm>
            <a:off x="8683016" y="4428336"/>
            <a:ext cx="3235048" cy="931324"/>
            <a:chOff x="209724" y="4394568"/>
            <a:chExt cx="3235048" cy="931324"/>
          </a:xfrm>
        </p:grpSpPr>
        <p:sp>
          <p:nvSpPr>
            <p:cNvPr id="48" name="文本框 47">
              <a:extLst>
                <a:ext uri="{FF2B5EF4-FFF2-40B4-BE49-F238E27FC236}">
                  <a16:creationId xmlns:a16="http://schemas.microsoft.com/office/drawing/2014/main" id="{2AAA4CA5-B98F-4084-9D8B-791B4F288906}"/>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微软雅黑"/>
                  <a:ea typeface="微软雅黑"/>
                </a:rPr>
                <a:t>问题和挑战</a:t>
              </a:r>
              <a:endPar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49" name="文本框 48">
              <a:extLst>
                <a:ext uri="{FF2B5EF4-FFF2-40B4-BE49-F238E27FC236}">
                  <a16:creationId xmlns:a16="http://schemas.microsoft.com/office/drawing/2014/main" id="{9DA7B37F-8451-467A-BBAB-DA5CFB47BA30}"/>
                </a:ext>
              </a:extLst>
            </p:cNvPr>
            <p:cNvSpPr txBox="1"/>
            <p:nvPr/>
          </p:nvSpPr>
          <p:spPr>
            <a:xfrm>
              <a:off x="209724" y="4699310"/>
              <a:ext cx="3235048" cy="626582"/>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rPr>
                <a:t>未解决的问题</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6" name="组合 5">
            <a:extLst>
              <a:ext uri="{FF2B5EF4-FFF2-40B4-BE49-F238E27FC236}">
                <a16:creationId xmlns:a16="http://schemas.microsoft.com/office/drawing/2014/main" id="{1D8E30C5-F3E2-490B-BA55-8584F5B46F7C}"/>
              </a:ext>
            </a:extLst>
          </p:cNvPr>
          <p:cNvGrpSpPr/>
          <p:nvPr/>
        </p:nvGrpSpPr>
        <p:grpSpPr>
          <a:xfrm>
            <a:off x="6868837" y="2467476"/>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14643" y="2805011"/>
              <a:ext cx="550429" cy="634015"/>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4023002" y="2467476"/>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26109" y="2824061"/>
              <a:ext cx="638175" cy="638175"/>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1177167" y="2481733"/>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82804" y="2708834"/>
              <a:ext cx="633116" cy="634015"/>
            </a:xfrm>
            <a:prstGeom prst="rect">
              <a:avLst/>
            </a:prstGeom>
          </p:spPr>
        </p:pic>
      </p:grpSp>
      <p:grpSp>
        <p:nvGrpSpPr>
          <p:cNvPr id="7" name="组合 6">
            <a:extLst>
              <a:ext uri="{FF2B5EF4-FFF2-40B4-BE49-F238E27FC236}">
                <a16:creationId xmlns:a16="http://schemas.microsoft.com/office/drawing/2014/main" id="{2312F191-3487-48B2-8693-727C14881658}"/>
              </a:ext>
            </a:extLst>
          </p:cNvPr>
          <p:cNvGrpSpPr/>
          <p:nvPr/>
        </p:nvGrpSpPr>
        <p:grpSpPr>
          <a:xfrm>
            <a:off x="9714671" y="2467476"/>
            <a:ext cx="1300163" cy="1300163"/>
            <a:chOff x="9714671" y="2467476"/>
            <a:chExt cx="1300163" cy="1300163"/>
          </a:xfrm>
        </p:grpSpPr>
        <p:sp>
          <p:nvSpPr>
            <p:cNvPr id="25" name="椭圆 24">
              <a:extLst>
                <a:ext uri="{FF2B5EF4-FFF2-40B4-BE49-F238E27FC236}">
                  <a16:creationId xmlns:a16="http://schemas.microsoft.com/office/drawing/2014/main" id="{A282D3A1-3DD5-42E5-BC06-B87C450047C1}"/>
                </a:ext>
              </a:extLst>
            </p:cNvPr>
            <p:cNvSpPr/>
            <p:nvPr/>
          </p:nvSpPr>
          <p:spPr>
            <a:xfrm>
              <a:off x="9714671" y="2467476"/>
              <a:ext cx="1300163" cy="130016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3" name="图形 52">
              <a:extLst>
                <a:ext uri="{FF2B5EF4-FFF2-40B4-BE49-F238E27FC236}">
                  <a16:creationId xmlns:a16="http://schemas.microsoft.com/office/drawing/2014/main" id="{4AD0FFA1-B1D6-4A7A-8CFA-8B13327B51B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42056" y="2824061"/>
              <a:ext cx="638175" cy="63817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64934"/>
            <a:ext cx="4049551" cy="873366"/>
            <a:chOff x="7796463" y="964934"/>
            <a:chExt cx="4049551" cy="873366"/>
          </a:xfrm>
        </p:grpSpPr>
        <p:sp>
          <p:nvSpPr>
            <p:cNvPr id="33" name="文本框 32">
              <a:extLst>
                <a:ext uri="{FF2B5EF4-FFF2-40B4-BE49-F238E27FC236}">
                  <a16:creationId xmlns:a16="http://schemas.microsoft.com/office/drawing/2014/main" id="{C0C6EF5C-9CFE-4CE5-8D09-222CD3D47BEE}"/>
                </a:ext>
              </a:extLst>
            </p:cNvPr>
            <p:cNvSpPr txBox="1"/>
            <p:nvPr/>
          </p:nvSpPr>
          <p:spPr>
            <a:xfrm>
              <a:off x="8212132" y="964934"/>
              <a:ext cx="36338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3F87"/>
                  </a:solidFill>
                  <a:effectLst/>
                  <a:uLnTx/>
                  <a:uFillTx/>
                  <a:latin typeface="微软雅黑"/>
                  <a:ea typeface="微软雅黑"/>
                  <a:cs typeface="+mn-cs"/>
                </a:rPr>
                <a:t>CONTENTS</a:t>
              </a:r>
              <a:endPar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endParaRP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0B2A5590-4C2D-49EC-8832-F5EB782F5745}"/>
              </a:ext>
            </a:extLst>
          </p:cNvPr>
          <p:cNvGrpSpPr/>
          <p:nvPr/>
        </p:nvGrpSpPr>
        <p:grpSpPr>
          <a:xfrm>
            <a:off x="173449" y="4428336"/>
            <a:ext cx="3235048" cy="651247"/>
            <a:chOff x="209724" y="4394568"/>
            <a:chExt cx="3235048" cy="651247"/>
          </a:xfrm>
        </p:grpSpPr>
        <p:sp>
          <p:nvSpPr>
            <p:cNvPr id="54" name="文本框 53">
              <a:extLst>
                <a:ext uri="{FF2B5EF4-FFF2-40B4-BE49-F238E27FC236}">
                  <a16:creationId xmlns:a16="http://schemas.microsoft.com/office/drawing/2014/main" id="{B48B34B3-953B-43F7-9936-47B1D78ECC55}"/>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微软雅黑"/>
                  <a:ea typeface="微软雅黑"/>
                </a:rPr>
                <a:t>强化学习环境</a:t>
              </a:r>
              <a:endPar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55" name="文本框 54">
              <a:extLst>
                <a:ext uri="{FF2B5EF4-FFF2-40B4-BE49-F238E27FC236}">
                  <a16:creationId xmlns:a16="http://schemas.microsoft.com/office/drawing/2014/main" id="{4A754894-4355-4EF2-A7A1-C0984BD0606C}"/>
                </a:ext>
              </a:extLst>
            </p:cNvPr>
            <p:cNvSpPr txBox="1"/>
            <p:nvPr/>
          </p:nvSpPr>
          <p:spPr>
            <a:xfrm>
              <a:off x="209724" y="4699310"/>
              <a:ext cx="3235048" cy="346505"/>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400" dirty="0">
                  <a:solidFill>
                    <a:prstClr val="black"/>
                  </a:solidFill>
                  <a:latin typeface="微软雅黑 Light"/>
                  <a:ea typeface="微软雅黑 Light"/>
                </a:rPr>
                <a:t>状态空间、动作空间、奖励设计</a:t>
              </a:r>
              <a:endParaRPr kumimoji="0" lang="en-US" altLang="zh-CN"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150" y="365509"/>
            <a:ext cx="2161308" cy="599425"/>
          </a:xfrm>
          <a:prstGeom prst="rect">
            <a:avLst/>
          </a:prstGeom>
        </p:spPr>
      </p:pic>
    </p:spTree>
    <p:extLst>
      <p:ext uri="{BB962C8B-B14F-4D97-AF65-F5344CB8AC3E}">
        <p14:creationId xmlns:p14="http://schemas.microsoft.com/office/powerpoint/2010/main" val="78737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微软雅黑 Light"/>
                  <a:ea typeface="微软雅黑 Light"/>
                </a:rPr>
                <a:t>环境</a:t>
              </a: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3F87"/>
                  </a:solidFill>
                  <a:effectLst/>
                  <a:uLnTx/>
                  <a:uFillTx/>
                  <a:latin typeface="微软雅黑 Light"/>
                  <a:ea typeface="微软雅黑 Light"/>
                  <a:cs typeface="+mn-cs"/>
                </a:rPr>
                <a:t>RL</a:t>
              </a: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算法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3F87"/>
                  </a:solidFill>
                  <a:effectLst/>
                  <a:uLnTx/>
                  <a:uFillTx/>
                  <a:latin typeface="微软雅黑 Light"/>
                  <a:ea typeface="微软雅黑 Light"/>
                  <a:cs typeface="+mn-cs"/>
                </a:rPr>
                <a:t>Self-play</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问题</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F5A83FC3-9A0B-B74E-BF64-C303F2E81C97}"/>
              </a:ext>
            </a:extLst>
          </p:cNvPr>
          <p:cNvSpPr txBox="1"/>
          <p:nvPr/>
        </p:nvSpPr>
        <p:spPr>
          <a:xfrm>
            <a:off x="199695" y="746234"/>
            <a:ext cx="7788167" cy="1477328"/>
          </a:xfrm>
          <a:prstGeom prst="rect">
            <a:avLst/>
          </a:prstGeom>
          <a:noFill/>
        </p:spPr>
        <p:txBody>
          <a:bodyPr wrap="square" rtlCol="0">
            <a:spAutoFit/>
          </a:bodyPr>
          <a:lstStyle/>
          <a:p>
            <a:r>
              <a:rPr kumimoji="1" lang="zh-CN" altLang="en-US" dirty="0"/>
              <a:t>状态空间：</a:t>
            </a:r>
            <a:endParaRPr kumimoji="1" lang="en-US" altLang="zh-CN" dirty="0"/>
          </a:p>
          <a:p>
            <a:endParaRPr kumimoji="1" lang="en-US" altLang="zh-CN" dirty="0"/>
          </a:p>
          <a:p>
            <a:pPr marL="342900" indent="-342900">
              <a:buAutoNum type="arabicPeriod"/>
            </a:pPr>
            <a:r>
              <a:rPr kumimoji="1" lang="zh-CN" altLang="en-US" dirty="0"/>
              <a:t>采用每一帧的</a:t>
            </a:r>
            <a:r>
              <a:rPr kumimoji="1" lang="en-US" altLang="zh-CN" dirty="0"/>
              <a:t>25</a:t>
            </a:r>
            <a:r>
              <a:rPr kumimoji="1" lang="zh-CN" altLang="en-US" dirty="0"/>
              <a:t>*</a:t>
            </a:r>
            <a:r>
              <a:rPr kumimoji="1" lang="en-US" altLang="zh-CN" dirty="0"/>
              <a:t>25</a:t>
            </a:r>
            <a:r>
              <a:rPr kumimoji="1" lang="zh-CN" altLang="en-US" dirty="0"/>
              <a:t>的原始图像</a:t>
            </a:r>
            <a:r>
              <a:rPr kumimoji="1" lang="en-US" altLang="zh-CN" dirty="0"/>
              <a:t>, shape: [1, 25, 25]</a:t>
            </a:r>
          </a:p>
          <a:p>
            <a:pPr marL="342900" indent="-342900">
              <a:buAutoNum type="arabicPeriod"/>
            </a:pPr>
            <a:r>
              <a:rPr kumimoji="1" lang="zh-CN" altLang="en-US" dirty="0"/>
              <a:t>采用连续四帧的</a:t>
            </a:r>
            <a:r>
              <a:rPr kumimoji="1" lang="en-US" altLang="zh-CN" dirty="0"/>
              <a:t>25</a:t>
            </a:r>
            <a:r>
              <a:rPr kumimoji="1" lang="zh-CN" altLang="en-US" dirty="0"/>
              <a:t>*</a:t>
            </a:r>
            <a:r>
              <a:rPr kumimoji="1" lang="en-US" altLang="zh-CN" dirty="0"/>
              <a:t>25</a:t>
            </a:r>
            <a:r>
              <a:rPr kumimoji="1" lang="zh-CN" altLang="en-US" dirty="0"/>
              <a:t>的原始图像</a:t>
            </a:r>
            <a:r>
              <a:rPr kumimoji="1" lang="en-US" altLang="zh-CN" dirty="0"/>
              <a:t>, shape: [4, 25, 25]</a:t>
            </a:r>
          </a:p>
          <a:p>
            <a:endParaRPr kumimoji="1" lang="zh-CN" altLang="en-US" dirty="0"/>
          </a:p>
        </p:txBody>
      </p:sp>
      <p:sp>
        <p:nvSpPr>
          <p:cNvPr id="15" name="文本框 14">
            <a:extLst>
              <a:ext uri="{FF2B5EF4-FFF2-40B4-BE49-F238E27FC236}">
                <a16:creationId xmlns:a16="http://schemas.microsoft.com/office/drawing/2014/main" id="{2329FB16-1B62-6240-AC75-C425B8A946A2}"/>
              </a:ext>
            </a:extLst>
          </p:cNvPr>
          <p:cNvSpPr txBox="1"/>
          <p:nvPr/>
        </p:nvSpPr>
        <p:spPr>
          <a:xfrm>
            <a:off x="199695" y="2416533"/>
            <a:ext cx="1460242" cy="369332"/>
          </a:xfrm>
          <a:prstGeom prst="rect">
            <a:avLst/>
          </a:prstGeom>
          <a:noFill/>
        </p:spPr>
        <p:txBody>
          <a:bodyPr wrap="square" rtlCol="0">
            <a:spAutoFit/>
          </a:bodyPr>
          <a:lstStyle/>
          <a:p>
            <a:r>
              <a:rPr kumimoji="1" lang="zh-CN" altLang="en-US" dirty="0"/>
              <a:t>效果对比：</a:t>
            </a:r>
          </a:p>
        </p:txBody>
      </p:sp>
      <p:sp>
        <p:nvSpPr>
          <p:cNvPr id="16" name="文本框 15">
            <a:extLst>
              <a:ext uri="{FF2B5EF4-FFF2-40B4-BE49-F238E27FC236}">
                <a16:creationId xmlns:a16="http://schemas.microsoft.com/office/drawing/2014/main" id="{41081208-51FC-E349-95A9-9D4E7AADA2F7}"/>
              </a:ext>
            </a:extLst>
          </p:cNvPr>
          <p:cNvSpPr txBox="1"/>
          <p:nvPr/>
        </p:nvSpPr>
        <p:spPr>
          <a:xfrm>
            <a:off x="2104021" y="6111766"/>
            <a:ext cx="8602183" cy="369332"/>
          </a:xfrm>
          <a:prstGeom prst="rect">
            <a:avLst/>
          </a:prstGeom>
          <a:noFill/>
        </p:spPr>
        <p:txBody>
          <a:bodyPr wrap="square" rtlCol="0">
            <a:spAutoFit/>
          </a:bodyPr>
          <a:lstStyle/>
          <a:p>
            <a:r>
              <a:rPr kumimoji="1" lang="zh-CN" altLang="en-US" dirty="0"/>
              <a:t>第二种方法训练出来的效果，智能体移动抖动更小，更加稳定。</a:t>
            </a:r>
          </a:p>
        </p:txBody>
      </p:sp>
      <p:pic>
        <p:nvPicPr>
          <p:cNvPr id="3" name="1.mp4" descr="1.mp4">
            <a:hlinkClick r:id="" action="ppaction://media"/>
            <a:extLst>
              <a:ext uri="{FF2B5EF4-FFF2-40B4-BE49-F238E27FC236}">
                <a16:creationId xmlns:a16="http://schemas.microsoft.com/office/drawing/2014/main" id="{8FDFB357-1522-4C48-8DF1-88811FDFA2AD}"/>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26991" y="2808668"/>
            <a:ext cx="4716911" cy="3162665"/>
          </a:xfrm>
          <a:prstGeom prst="rect">
            <a:avLst/>
          </a:prstGeom>
        </p:spPr>
      </p:pic>
      <p:pic>
        <p:nvPicPr>
          <p:cNvPr id="17" name="2.mp4" descr="2.mp4">
            <a:hlinkClick r:id="" action="ppaction://media"/>
            <a:extLst>
              <a:ext uri="{FF2B5EF4-FFF2-40B4-BE49-F238E27FC236}">
                <a16:creationId xmlns:a16="http://schemas.microsoft.com/office/drawing/2014/main" id="{3D0C040B-B93C-5948-888C-D5460CEC00AE}"/>
              </a:ext>
            </a:extLst>
          </p:cNvPr>
          <p:cNvPicPr>
            <a:picLocks noChangeAspect="1"/>
          </p:cNvPicPr>
          <p:nvPr>
            <a:videoFile r:link="rId3"/>
            <p:extLst>
              <p:ext uri="{DAA4B4D4-6D71-4841-9C94-3DE7FCFB9230}">
                <p14:media xmlns:p14="http://schemas.microsoft.com/office/powerpoint/2010/main" r:embed="rId4">
                  <p14:trim st="1343.7977"/>
                </p14:media>
              </p:ext>
            </p:extLst>
          </p:nvPr>
        </p:nvPicPr>
        <p:blipFill>
          <a:blip r:embed="rId10"/>
          <a:stretch>
            <a:fillRect/>
          </a:stretch>
        </p:blipFill>
        <p:spPr>
          <a:xfrm>
            <a:off x="6791404" y="2785865"/>
            <a:ext cx="5200901" cy="3185468"/>
          </a:xfrm>
          <a:prstGeom prst="rect">
            <a:avLst/>
          </a:prstGeom>
        </p:spPr>
      </p:pic>
    </p:spTree>
    <p:extLst>
      <p:ext uri="{BB962C8B-B14F-4D97-AF65-F5344CB8AC3E}">
        <p14:creationId xmlns:p14="http://schemas.microsoft.com/office/powerpoint/2010/main" val="96830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4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1856" fill="hold"/>
                                        <p:tgtEl>
                                          <p:spTgt spid="17"/>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3"/>
                </p:tgtEl>
              </p:cMediaNode>
            </p:video>
            <p:seq concurrent="1" nextAc="seek">
              <p:cTn id="24" restart="whenNotActive" fill="hold" evtFilter="cancelBubble" nodeType="interactiveSeq">
                <p:stCondLst>
                  <p:cond evt="onClick" delay="0">
                    <p:tgtEl>
                      <p:spTgt spid="3"/>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3"/>
                                        </p:tgtEl>
                                      </p:cBhvr>
                                    </p:cmd>
                                  </p:childTnLst>
                                </p:cTn>
                              </p:par>
                            </p:childTnLst>
                          </p:cTn>
                        </p:par>
                      </p:childTnLst>
                    </p:cTn>
                  </p:par>
                </p:childTnLst>
              </p:cTn>
              <p:nextCondLst>
                <p:cond evt="onClick" delay="0">
                  <p:tgtEl>
                    <p:spTgt spid="3"/>
                  </p:tgtEl>
                </p:cond>
              </p:nextCondLst>
            </p:seq>
            <p:video>
              <p:cMediaNode vol="80000">
                <p:cTn id="29" fill="hold" display="0">
                  <p:stCondLst>
                    <p:cond delay="indefinite"/>
                  </p:stCondLst>
                </p:cTn>
                <p:tgtEl>
                  <p:spTgt spid="17"/>
                </p:tgtEl>
              </p:cMediaNode>
            </p:video>
            <p:seq concurrent="1" nextAc="seek">
              <p:cTn id="30" restart="whenNotActive" fill="hold" evtFilter="cancelBubble" nodeType="interactiveSeq">
                <p:stCondLst>
                  <p:cond evt="onClick" delay="0">
                    <p:tgtEl>
                      <p:spTgt spid="17"/>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微软雅黑 Light"/>
                  <a:ea typeface="微软雅黑 Light"/>
                </a:rPr>
                <a:t>环境</a:t>
              </a: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3F87"/>
                  </a:solidFill>
                  <a:effectLst/>
                  <a:uLnTx/>
                  <a:uFillTx/>
                  <a:latin typeface="微软雅黑 Light"/>
                  <a:ea typeface="微软雅黑 Light"/>
                  <a:cs typeface="+mn-cs"/>
                </a:rPr>
                <a:t>RL</a:t>
              </a: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算法</a:t>
              </a: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3F87"/>
                  </a:solidFill>
                  <a:effectLst/>
                  <a:uLnTx/>
                  <a:uFillTx/>
                  <a:latin typeface="微软雅黑 Light"/>
                  <a:ea typeface="微软雅黑 Light"/>
                  <a:cs typeface="+mn-cs"/>
                </a:rPr>
                <a:t>Self-play</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问题</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F5A83FC3-9A0B-B74E-BF64-C303F2E81C97}"/>
              </a:ext>
            </a:extLst>
          </p:cNvPr>
          <p:cNvSpPr txBox="1"/>
          <p:nvPr/>
        </p:nvSpPr>
        <p:spPr>
          <a:xfrm>
            <a:off x="186632" y="1111994"/>
            <a:ext cx="10026871" cy="923330"/>
          </a:xfrm>
          <a:prstGeom prst="rect">
            <a:avLst/>
          </a:prstGeom>
          <a:noFill/>
        </p:spPr>
        <p:txBody>
          <a:bodyPr wrap="square" rtlCol="0">
            <a:spAutoFit/>
          </a:bodyPr>
          <a:lstStyle/>
          <a:p>
            <a:r>
              <a:rPr kumimoji="1" lang="zh-CN" altLang="en-US" b="1" dirty="0">
                <a:solidFill>
                  <a:srgbClr val="C00000"/>
                </a:solidFill>
              </a:rPr>
              <a:t>动作空间</a:t>
            </a:r>
            <a:r>
              <a:rPr kumimoji="1" lang="zh-CN" altLang="en-US" dirty="0"/>
              <a:t>：采用离散化动作空间，在</a:t>
            </a:r>
            <a:r>
              <a:rPr kumimoji="1" lang="en-US" altLang="zh-CN" dirty="0"/>
              <a:t>[-100, 200]</a:t>
            </a:r>
            <a:r>
              <a:rPr kumimoji="1" lang="zh-CN" altLang="en-US" dirty="0"/>
              <a:t>的力矩上均匀取</a:t>
            </a:r>
            <a:r>
              <a:rPr kumimoji="1" lang="en-US" altLang="zh-CN" dirty="0"/>
              <a:t>11</a:t>
            </a:r>
            <a:r>
              <a:rPr kumimoji="1" lang="zh-CN" altLang="en-US" dirty="0"/>
              <a:t>个点，在</a:t>
            </a:r>
            <a:r>
              <a:rPr kumimoji="1" lang="en-US" altLang="zh-CN" dirty="0"/>
              <a:t>[-pi/6, pi/60]</a:t>
            </a:r>
            <a:r>
              <a:rPr kumimoji="1" lang="zh-CN" altLang="en-US" dirty="0"/>
              <a:t>上均匀取</a:t>
            </a:r>
            <a:r>
              <a:rPr kumimoji="1" lang="en-US" altLang="zh-CN" dirty="0"/>
              <a:t>11</a:t>
            </a:r>
            <a:r>
              <a:rPr kumimoji="1" lang="zh-CN" altLang="en-US" dirty="0"/>
              <a:t>个点，组合共</a:t>
            </a:r>
            <a:r>
              <a:rPr kumimoji="1" lang="en-US" altLang="zh-CN" dirty="0"/>
              <a:t>121</a:t>
            </a:r>
            <a:r>
              <a:rPr kumimoji="1" lang="zh-CN" altLang="en-US" dirty="0"/>
              <a:t>个离散动作。</a:t>
            </a:r>
            <a:endParaRPr kumimoji="1" lang="en-US" altLang="zh-CN" dirty="0"/>
          </a:p>
          <a:p>
            <a:endParaRPr kumimoji="1" lang="zh-CN" altLang="en-US" dirty="0"/>
          </a:p>
        </p:txBody>
      </p:sp>
      <mc:AlternateContent xmlns:mc="http://schemas.openxmlformats.org/markup-compatibility/2006">
        <mc:Choice xmlns:a14="http://schemas.microsoft.com/office/drawing/2010/main" Requires="a14">
          <p:sp>
            <p:nvSpPr>
              <p:cNvPr id="27" name="文本框 26">
                <a:extLst>
                  <a:ext uri="{FF2B5EF4-FFF2-40B4-BE49-F238E27FC236}">
                    <a16:creationId xmlns:a16="http://schemas.microsoft.com/office/drawing/2014/main" id="{E9B4BA95-9665-AA44-AAB0-37D138D140EF}"/>
                  </a:ext>
                </a:extLst>
              </p:cNvPr>
              <p:cNvSpPr txBox="1"/>
              <p:nvPr/>
            </p:nvSpPr>
            <p:spPr>
              <a:xfrm>
                <a:off x="192573" y="2873682"/>
                <a:ext cx="6104236" cy="1948995"/>
              </a:xfrm>
              <a:prstGeom prst="rect">
                <a:avLst/>
              </a:prstGeom>
              <a:noFill/>
            </p:spPr>
            <p:txBody>
              <a:bodyPr wrap="square" rtlCol="0">
                <a:spAutoFit/>
              </a:bodyPr>
              <a:lstStyle/>
              <a:p>
                <a:r>
                  <a:rPr kumimoji="1" lang="zh-CN" altLang="en-US" b="1" dirty="0">
                    <a:solidFill>
                      <a:srgbClr val="C00000"/>
                    </a:solidFill>
                  </a:rPr>
                  <a:t>奖励：</a:t>
                </a:r>
                <a:endParaRPr kumimoji="1" lang="en-US" altLang="zh-CN" b="1" dirty="0">
                  <a:solidFill>
                    <a:srgbClr val="C00000"/>
                  </a:solidFill>
                </a:endParaRPr>
              </a:p>
              <a:p>
                <a:endParaRPr kumimoji="1" lang="en-US" altLang="zh-CN" dirty="0"/>
              </a:p>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eqArr>
                            <m:eqArrPr>
                              <m:ctrlPr>
                                <a:rPr kumimoji="1" lang="en-US" altLang="zh-CN" b="0" i="1" smtClean="0">
                                  <a:latin typeface="Cambria Math" panose="02040503050406030204" pitchFamily="18" charset="0"/>
                                </a:rPr>
                              </m:ctrlPr>
                            </m:eqArrPr>
                            <m:e>
                              <m:r>
                                <a:rPr kumimoji="1" lang="en-US" altLang="zh-CN" b="0" i="1" smtClean="0">
                                  <a:latin typeface="Cambria Math" panose="02040503050406030204" pitchFamily="18" charset="0"/>
                                </a:rPr>
                                <m:t>−1, </m:t>
                              </m:r>
                              <m:r>
                                <a:rPr kumimoji="1" lang="zh-CN" altLang="en-US" i="1">
                                  <a:latin typeface="Cambria Math" panose="02040503050406030204" pitchFamily="18" charset="0"/>
                                </a:rPr>
                                <m:t>未</m:t>
                              </m:r>
                              <m:r>
                                <a:rPr kumimoji="1" lang="zh-CN" altLang="en-US" i="1" smtClean="0">
                                  <a:latin typeface="Cambria Math" panose="02040503050406030204" pitchFamily="18" charset="0"/>
                                </a:rPr>
                                <m:t>到达</m:t>
                              </m:r>
                              <m:r>
                                <a:rPr kumimoji="1" lang="zh-CN" altLang="en-US" i="1">
                                  <a:latin typeface="Cambria Math" panose="02040503050406030204" pitchFamily="18" charset="0"/>
                                </a:rPr>
                                <m:t>终点</m:t>
                              </m:r>
                            </m:e>
                            <m:e>
                              <m:r>
                                <a:rPr kumimoji="1" lang="en-US" altLang="zh-CN" b="0" i="1" smtClean="0">
                                  <a:latin typeface="Cambria Math" panose="02040503050406030204" pitchFamily="18" charset="0"/>
                                </a:rPr>
                                <m:t>−100, </m:t>
                              </m:r>
                              <m:r>
                                <a:rPr kumimoji="1" lang="zh-CN" altLang="en-US" i="1">
                                  <a:latin typeface="Cambria Math" panose="02040503050406030204" pitchFamily="18" charset="0"/>
                                </a:rPr>
                                <m:t>对手</m:t>
                              </m:r>
                              <m:r>
                                <a:rPr kumimoji="1" lang="zh-CN" altLang="en-US" i="1" smtClean="0">
                                  <a:latin typeface="Cambria Math" panose="02040503050406030204" pitchFamily="18" charset="0"/>
                                </a:rPr>
                                <m:t>到达</m:t>
                              </m:r>
                              <m:r>
                                <a:rPr kumimoji="1" lang="zh-CN" altLang="en-US" i="1">
                                  <a:latin typeface="Cambria Math" panose="02040503050406030204" pitchFamily="18" charset="0"/>
                                </a:rPr>
                                <m:t>终点</m:t>
                              </m:r>
                            </m:e>
                            <m:e>
                              <m:r>
                                <a:rPr kumimoji="1" lang="en-US" altLang="zh-CN" b="0" i="1" smtClean="0">
                                  <a:latin typeface="Cambria Math" panose="02040503050406030204" pitchFamily="18" charset="0"/>
                                </a:rPr>
                                <m:t>100, </m:t>
                              </m:r>
                              <m:r>
                                <a:rPr kumimoji="1" lang="zh-CN" altLang="en-US" i="1">
                                  <a:latin typeface="Cambria Math" panose="02040503050406030204" pitchFamily="18" charset="0"/>
                                </a:rPr>
                                <m:t>智能体</m:t>
                              </m:r>
                              <m:r>
                                <a:rPr kumimoji="1" lang="zh-CN" altLang="en-US" i="1" smtClean="0">
                                  <a:latin typeface="Cambria Math" panose="02040503050406030204" pitchFamily="18" charset="0"/>
                                </a:rPr>
                                <m:t>到达</m:t>
                              </m:r>
                              <m:r>
                                <a:rPr kumimoji="1" lang="zh-CN" altLang="en-US" i="1">
                                  <a:latin typeface="Cambria Math" panose="02040503050406030204" pitchFamily="18" charset="0"/>
                                </a:rPr>
                                <m:t>终点</m:t>
                              </m:r>
                            </m:e>
                          </m:eqArr>
                        </m:e>
                      </m:d>
                    </m:oMath>
                  </m:oMathPara>
                </a14:m>
                <a:endParaRPr kumimoji="1" lang="en-US" altLang="zh-CN" dirty="0"/>
              </a:p>
              <a:p>
                <a:endParaRPr kumimoji="1" lang="zh-CN" altLang="en-US" dirty="0"/>
              </a:p>
            </p:txBody>
          </p:sp>
        </mc:Choice>
        <mc:Fallback>
          <p:sp>
            <p:nvSpPr>
              <p:cNvPr id="27" name="文本框 26">
                <a:extLst>
                  <a:ext uri="{FF2B5EF4-FFF2-40B4-BE49-F238E27FC236}">
                    <a16:creationId xmlns:a16="http://schemas.microsoft.com/office/drawing/2014/main" id="{E9B4BA95-9665-AA44-AAB0-37D138D140EF}"/>
                  </a:ext>
                </a:extLst>
              </p:cNvPr>
              <p:cNvSpPr txBox="1">
                <a:spLocks noRot="1" noChangeAspect="1" noMove="1" noResize="1" noEditPoints="1" noAdjustHandles="1" noChangeArrowheads="1" noChangeShapeType="1" noTextEdit="1"/>
              </p:cNvSpPr>
              <p:nvPr/>
            </p:nvSpPr>
            <p:spPr>
              <a:xfrm>
                <a:off x="192573" y="2873682"/>
                <a:ext cx="6104236" cy="1948995"/>
              </a:xfrm>
              <a:prstGeom prst="rect">
                <a:avLst/>
              </a:prstGeom>
              <a:blipFill>
                <a:blip r:embed="rId5"/>
                <a:stretch>
                  <a:fillRect l="-832" t="-92857" b="-158442"/>
                </a:stretch>
              </a:blipFill>
            </p:spPr>
            <p:txBody>
              <a:bodyPr/>
              <a:lstStyle/>
              <a:p>
                <a:r>
                  <a:rPr lang="zh-CN" altLang="en-US">
                    <a:noFill/>
                  </a:rPr>
                  <a:t> </a:t>
                </a:r>
              </a:p>
            </p:txBody>
          </p:sp>
        </mc:Fallback>
      </mc:AlternateContent>
      <p:pic>
        <p:nvPicPr>
          <p:cNvPr id="30" name="图片 29">
            <a:extLst>
              <a:ext uri="{FF2B5EF4-FFF2-40B4-BE49-F238E27FC236}">
                <a16:creationId xmlns:a16="http://schemas.microsoft.com/office/drawing/2014/main" id="{C4F5A21E-904C-2E45-BF19-90306FB199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6809" y="2873682"/>
            <a:ext cx="5708559" cy="2998800"/>
          </a:xfrm>
          <a:prstGeom prst="rect">
            <a:avLst/>
          </a:prstGeom>
        </p:spPr>
      </p:pic>
      <p:sp>
        <p:nvSpPr>
          <p:cNvPr id="31" name="文本框 30">
            <a:extLst>
              <a:ext uri="{FF2B5EF4-FFF2-40B4-BE49-F238E27FC236}">
                <a16:creationId xmlns:a16="http://schemas.microsoft.com/office/drawing/2014/main" id="{4A9CD61D-F229-AD49-9255-05DA0F57A333}"/>
              </a:ext>
            </a:extLst>
          </p:cNvPr>
          <p:cNvSpPr txBox="1"/>
          <p:nvPr/>
        </p:nvSpPr>
        <p:spPr>
          <a:xfrm>
            <a:off x="7232073" y="2269837"/>
            <a:ext cx="4334493" cy="369332"/>
          </a:xfrm>
          <a:prstGeom prst="rect">
            <a:avLst/>
          </a:prstGeom>
          <a:noFill/>
        </p:spPr>
        <p:txBody>
          <a:bodyPr wrap="square" rtlCol="0">
            <a:spAutoFit/>
          </a:bodyPr>
          <a:lstStyle/>
          <a:p>
            <a:r>
              <a:rPr kumimoji="1" lang="zh-CN" altLang="en-US" dirty="0"/>
              <a:t>采用不同的动作空间的胜率对比</a:t>
            </a:r>
          </a:p>
        </p:txBody>
      </p:sp>
    </p:spTree>
    <p:extLst>
      <p:ext uri="{BB962C8B-B14F-4D97-AF65-F5344CB8AC3E}">
        <p14:creationId xmlns:p14="http://schemas.microsoft.com/office/powerpoint/2010/main" val="3129165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5" name="组合 14">
            <a:extLst>
              <a:ext uri="{FF2B5EF4-FFF2-40B4-BE49-F238E27FC236}">
                <a16:creationId xmlns:a16="http://schemas.microsoft.com/office/drawing/2014/main" id="{2136C1D4-5090-493A-95DD-511F4C83D186}"/>
              </a:ext>
            </a:extLst>
          </p:cNvPr>
          <p:cNvGrpSpPr/>
          <p:nvPr/>
        </p:nvGrpSpPr>
        <p:grpSpPr>
          <a:xfrm>
            <a:off x="5416649" y="68190"/>
            <a:ext cx="6020843" cy="386118"/>
            <a:chOff x="5416649" y="68190"/>
            <a:chExt cx="6020843" cy="386118"/>
          </a:xfrm>
        </p:grpSpPr>
        <p:sp>
          <p:nvSpPr>
            <p:cNvPr id="13" name="矩形 12">
              <a:extLst>
                <a:ext uri="{FF2B5EF4-FFF2-40B4-BE49-F238E27FC236}">
                  <a16:creationId xmlns:a16="http://schemas.microsoft.com/office/drawing/2014/main" id="{459C5891-E3B7-4300-810E-508A5E0771D1}"/>
                </a:ext>
              </a:extLst>
            </p:cNvPr>
            <p:cNvSpPr/>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68190"/>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环境</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white"/>
                  </a:solidFill>
                  <a:latin typeface="微软雅黑 Light"/>
                  <a:ea typeface="微软雅黑 Light"/>
                </a:rPr>
                <a:t>RL</a:t>
              </a:r>
              <a:r>
                <a:rPr lang="zh-CN" altLang="en-US" dirty="0">
                  <a:solidFill>
                    <a:prstClr val="white"/>
                  </a:solidFill>
                  <a:latin typeface="微软雅黑 Light"/>
                  <a:ea typeface="微软雅黑 Light"/>
                </a:rPr>
                <a:t>算法</a:t>
              </a: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3F87"/>
                  </a:solidFill>
                  <a:effectLst/>
                  <a:uLnTx/>
                  <a:uFillTx/>
                  <a:latin typeface="微软雅黑 Light"/>
                  <a:ea typeface="微软雅黑 Light"/>
                  <a:cs typeface="+mn-cs"/>
                </a:rPr>
                <a:t>Self-play</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问题</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74" name="图形 73">
            <a:extLst>
              <a:ext uri="{FF2B5EF4-FFF2-40B4-BE49-F238E27FC236}">
                <a16:creationId xmlns:a16="http://schemas.microsoft.com/office/drawing/2014/main" id="{A163052E-AF28-44B3-993D-2047AA24B2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3" name="文本框 2">
            <a:extLst>
              <a:ext uri="{FF2B5EF4-FFF2-40B4-BE49-F238E27FC236}">
                <a16:creationId xmlns:a16="http://schemas.microsoft.com/office/drawing/2014/main" id="{F7606450-C460-7B4A-A3FD-1125F737C307}"/>
              </a:ext>
            </a:extLst>
          </p:cNvPr>
          <p:cNvSpPr txBox="1"/>
          <p:nvPr/>
        </p:nvSpPr>
        <p:spPr>
          <a:xfrm>
            <a:off x="321507" y="830319"/>
            <a:ext cx="3903652" cy="369332"/>
          </a:xfrm>
          <a:prstGeom prst="rect">
            <a:avLst/>
          </a:prstGeom>
          <a:noFill/>
        </p:spPr>
        <p:txBody>
          <a:bodyPr wrap="square" rtlCol="0">
            <a:spAutoFit/>
          </a:bodyPr>
          <a:lstStyle/>
          <a:p>
            <a:r>
              <a:rPr kumimoji="1" lang="zh-CN" altLang="en-US" dirty="0"/>
              <a:t>神经网络训练：</a:t>
            </a:r>
            <a:r>
              <a:rPr kumimoji="1" lang="en-US" altLang="zh-CN" b="1" dirty="0">
                <a:solidFill>
                  <a:srgbClr val="C00000"/>
                </a:solidFill>
              </a:rPr>
              <a:t>PPO</a:t>
            </a:r>
            <a:r>
              <a:rPr kumimoji="1" lang="zh-CN" altLang="en-US" b="1" dirty="0">
                <a:solidFill>
                  <a:srgbClr val="C00000"/>
                </a:solidFill>
              </a:rPr>
              <a:t>算法</a:t>
            </a:r>
          </a:p>
        </p:txBody>
      </p:sp>
      <p:sp>
        <p:nvSpPr>
          <p:cNvPr id="12" name="文本框 11">
            <a:extLst>
              <a:ext uri="{FF2B5EF4-FFF2-40B4-BE49-F238E27FC236}">
                <a16:creationId xmlns:a16="http://schemas.microsoft.com/office/drawing/2014/main" id="{75AEA17F-B290-A648-932D-D92D23FB5F41}"/>
              </a:ext>
            </a:extLst>
          </p:cNvPr>
          <p:cNvSpPr txBox="1"/>
          <p:nvPr/>
        </p:nvSpPr>
        <p:spPr>
          <a:xfrm>
            <a:off x="3807841" y="5480643"/>
            <a:ext cx="3977224" cy="369332"/>
          </a:xfrm>
          <a:prstGeom prst="rect">
            <a:avLst/>
          </a:prstGeom>
          <a:noFill/>
        </p:spPr>
        <p:txBody>
          <a:bodyPr wrap="square" rtlCol="0">
            <a:spAutoFit/>
          </a:bodyPr>
          <a:lstStyle/>
          <a:p>
            <a:r>
              <a:rPr kumimoji="1" lang="zh-CN" altLang="en-US" dirty="0"/>
              <a:t>注：</a:t>
            </a:r>
            <a:r>
              <a:rPr kumimoji="1" lang="en-US" altLang="zh-CN" dirty="0"/>
              <a:t>Actor</a:t>
            </a:r>
            <a:r>
              <a:rPr kumimoji="1" lang="zh-CN" altLang="en-US" dirty="0"/>
              <a:t>和</a:t>
            </a:r>
            <a:r>
              <a:rPr kumimoji="1" lang="en-US" altLang="zh-CN" dirty="0"/>
              <a:t>Critic</a:t>
            </a:r>
            <a:r>
              <a:rPr kumimoji="1" lang="zh-CN" altLang="en-US" dirty="0"/>
              <a:t>相互独立网络参数</a:t>
            </a:r>
          </a:p>
        </p:txBody>
      </p:sp>
      <p:sp>
        <p:nvSpPr>
          <p:cNvPr id="14" name="文本框 13">
            <a:extLst>
              <a:ext uri="{FF2B5EF4-FFF2-40B4-BE49-F238E27FC236}">
                <a16:creationId xmlns:a16="http://schemas.microsoft.com/office/drawing/2014/main" id="{EEEC9C3B-0955-2E46-A68A-07E076AAE158}"/>
              </a:ext>
            </a:extLst>
          </p:cNvPr>
          <p:cNvSpPr txBox="1"/>
          <p:nvPr/>
        </p:nvSpPr>
        <p:spPr>
          <a:xfrm>
            <a:off x="321507" y="1412721"/>
            <a:ext cx="3903652" cy="369332"/>
          </a:xfrm>
          <a:prstGeom prst="rect">
            <a:avLst/>
          </a:prstGeom>
          <a:noFill/>
        </p:spPr>
        <p:txBody>
          <a:bodyPr wrap="square" rtlCol="0">
            <a:spAutoFit/>
          </a:bodyPr>
          <a:lstStyle/>
          <a:p>
            <a:r>
              <a:rPr kumimoji="1" lang="zh-CN" altLang="en-US" dirty="0"/>
              <a:t>神经网络架构：</a:t>
            </a:r>
          </a:p>
        </p:txBody>
      </p:sp>
      <p:sp>
        <p:nvSpPr>
          <p:cNvPr id="53" name="矩形 52">
            <a:extLst>
              <a:ext uri="{FF2B5EF4-FFF2-40B4-BE49-F238E27FC236}">
                <a16:creationId xmlns:a16="http://schemas.microsoft.com/office/drawing/2014/main" id="{B3002007-2093-6B4B-8F88-B54012ED0642}"/>
              </a:ext>
            </a:extLst>
          </p:cNvPr>
          <p:cNvSpPr/>
          <p:nvPr/>
        </p:nvSpPr>
        <p:spPr>
          <a:xfrm>
            <a:off x="567559" y="2151500"/>
            <a:ext cx="956441" cy="2785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卷积层</a:t>
            </a:r>
          </a:p>
        </p:txBody>
      </p:sp>
      <p:sp>
        <p:nvSpPr>
          <p:cNvPr id="77" name="矩形 76">
            <a:extLst>
              <a:ext uri="{FF2B5EF4-FFF2-40B4-BE49-F238E27FC236}">
                <a16:creationId xmlns:a16="http://schemas.microsoft.com/office/drawing/2014/main" id="{0FF79398-FABA-DC49-8CB4-86281F1ACBE4}"/>
              </a:ext>
            </a:extLst>
          </p:cNvPr>
          <p:cNvSpPr/>
          <p:nvPr/>
        </p:nvSpPr>
        <p:spPr>
          <a:xfrm>
            <a:off x="1991710" y="2151499"/>
            <a:ext cx="956441" cy="2785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池化层</a:t>
            </a:r>
          </a:p>
        </p:txBody>
      </p:sp>
      <p:sp>
        <p:nvSpPr>
          <p:cNvPr id="78" name="矩形 77">
            <a:extLst>
              <a:ext uri="{FF2B5EF4-FFF2-40B4-BE49-F238E27FC236}">
                <a16:creationId xmlns:a16="http://schemas.microsoft.com/office/drawing/2014/main" id="{6129540F-7757-2847-930B-A2EC79BFCA18}"/>
              </a:ext>
            </a:extLst>
          </p:cNvPr>
          <p:cNvSpPr/>
          <p:nvPr/>
        </p:nvSpPr>
        <p:spPr>
          <a:xfrm>
            <a:off x="3415861" y="2151498"/>
            <a:ext cx="956441" cy="2785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卷积层</a:t>
            </a:r>
          </a:p>
        </p:txBody>
      </p:sp>
      <p:sp>
        <p:nvSpPr>
          <p:cNvPr id="79" name="矩形 78">
            <a:extLst>
              <a:ext uri="{FF2B5EF4-FFF2-40B4-BE49-F238E27FC236}">
                <a16:creationId xmlns:a16="http://schemas.microsoft.com/office/drawing/2014/main" id="{25916F61-62E4-F54F-BC67-DE35A27796D8}"/>
              </a:ext>
            </a:extLst>
          </p:cNvPr>
          <p:cNvSpPr/>
          <p:nvPr/>
        </p:nvSpPr>
        <p:spPr>
          <a:xfrm>
            <a:off x="4840012" y="2151497"/>
            <a:ext cx="956441" cy="2785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线性层</a:t>
            </a:r>
          </a:p>
        </p:txBody>
      </p:sp>
      <p:sp>
        <p:nvSpPr>
          <p:cNvPr id="80" name="矩形 79">
            <a:extLst>
              <a:ext uri="{FF2B5EF4-FFF2-40B4-BE49-F238E27FC236}">
                <a16:creationId xmlns:a16="http://schemas.microsoft.com/office/drawing/2014/main" id="{6C0DB49F-476C-C14C-9840-F3961C924DAA}"/>
              </a:ext>
            </a:extLst>
          </p:cNvPr>
          <p:cNvSpPr/>
          <p:nvPr/>
        </p:nvSpPr>
        <p:spPr>
          <a:xfrm>
            <a:off x="6264163" y="2151497"/>
            <a:ext cx="956441" cy="2785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线性层</a:t>
            </a:r>
          </a:p>
        </p:txBody>
      </p:sp>
      <p:sp>
        <p:nvSpPr>
          <p:cNvPr id="58" name="矩形 57">
            <a:extLst>
              <a:ext uri="{FF2B5EF4-FFF2-40B4-BE49-F238E27FC236}">
                <a16:creationId xmlns:a16="http://schemas.microsoft.com/office/drawing/2014/main" id="{70F67E3E-8903-CD44-A903-210D2E85ECB6}"/>
              </a:ext>
            </a:extLst>
          </p:cNvPr>
          <p:cNvSpPr/>
          <p:nvPr/>
        </p:nvSpPr>
        <p:spPr>
          <a:xfrm>
            <a:off x="9112465" y="2205524"/>
            <a:ext cx="2039364" cy="767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动作分布</a:t>
            </a:r>
          </a:p>
        </p:txBody>
      </p:sp>
      <p:sp>
        <p:nvSpPr>
          <p:cNvPr id="59" name="右箭头 58">
            <a:extLst>
              <a:ext uri="{FF2B5EF4-FFF2-40B4-BE49-F238E27FC236}">
                <a16:creationId xmlns:a16="http://schemas.microsoft.com/office/drawing/2014/main" id="{ED00DAED-6CAD-5949-9E41-06CD5427CAC1}"/>
              </a:ext>
            </a:extLst>
          </p:cNvPr>
          <p:cNvSpPr/>
          <p:nvPr/>
        </p:nvSpPr>
        <p:spPr>
          <a:xfrm>
            <a:off x="7612091" y="2349910"/>
            <a:ext cx="1040524" cy="4609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2" name="右箭头 81">
            <a:extLst>
              <a:ext uri="{FF2B5EF4-FFF2-40B4-BE49-F238E27FC236}">
                <a16:creationId xmlns:a16="http://schemas.microsoft.com/office/drawing/2014/main" id="{4A760CD1-762E-B14A-8E97-434EFF18302D}"/>
              </a:ext>
            </a:extLst>
          </p:cNvPr>
          <p:cNvSpPr/>
          <p:nvPr/>
        </p:nvSpPr>
        <p:spPr>
          <a:xfrm>
            <a:off x="7584082" y="4278558"/>
            <a:ext cx="1040524" cy="4609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3" name="矩形 82">
            <a:extLst>
              <a:ext uri="{FF2B5EF4-FFF2-40B4-BE49-F238E27FC236}">
                <a16:creationId xmlns:a16="http://schemas.microsoft.com/office/drawing/2014/main" id="{09570E70-75E9-0B49-8F17-026766EBF6AC}"/>
              </a:ext>
            </a:extLst>
          </p:cNvPr>
          <p:cNvSpPr/>
          <p:nvPr/>
        </p:nvSpPr>
        <p:spPr>
          <a:xfrm>
            <a:off x="9112465" y="4125426"/>
            <a:ext cx="2039364" cy="767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Value</a:t>
            </a:r>
            <a:endParaRPr kumimoji="1" lang="zh-CN" altLang="en-US" dirty="0"/>
          </a:p>
        </p:txBody>
      </p:sp>
    </p:spTree>
    <p:extLst>
      <p:ext uri="{BB962C8B-B14F-4D97-AF65-F5344CB8AC3E}">
        <p14:creationId xmlns:p14="http://schemas.microsoft.com/office/powerpoint/2010/main" val="4125318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5" name="组合 14">
            <a:extLst>
              <a:ext uri="{FF2B5EF4-FFF2-40B4-BE49-F238E27FC236}">
                <a16:creationId xmlns:a16="http://schemas.microsoft.com/office/drawing/2014/main" id="{2136C1D4-5090-493A-95DD-511F4C83D186}"/>
              </a:ext>
            </a:extLst>
          </p:cNvPr>
          <p:cNvGrpSpPr/>
          <p:nvPr/>
        </p:nvGrpSpPr>
        <p:grpSpPr>
          <a:xfrm>
            <a:off x="5416649" y="68190"/>
            <a:ext cx="6020843" cy="386118"/>
            <a:chOff x="5416649" y="68190"/>
            <a:chExt cx="6020843" cy="386118"/>
          </a:xfrm>
        </p:grpSpPr>
        <p:sp>
          <p:nvSpPr>
            <p:cNvPr id="13" name="矩形 12">
              <a:extLst>
                <a:ext uri="{FF2B5EF4-FFF2-40B4-BE49-F238E27FC236}">
                  <a16:creationId xmlns:a16="http://schemas.microsoft.com/office/drawing/2014/main" id="{459C5891-E3B7-4300-810E-508A5E0771D1}"/>
                </a:ext>
              </a:extLst>
            </p:cNvPr>
            <p:cNvSpPr/>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68190"/>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环境</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prstClr val="white"/>
                  </a:solidFill>
                  <a:latin typeface="微软雅黑 Light"/>
                  <a:ea typeface="微软雅黑 Light"/>
                </a:rPr>
                <a:t>RL</a:t>
              </a:r>
              <a:r>
                <a:rPr lang="zh-CN" altLang="en-US" dirty="0">
                  <a:solidFill>
                    <a:prstClr val="white"/>
                  </a:solidFill>
                  <a:latin typeface="微软雅黑 Light"/>
                  <a:ea typeface="微软雅黑 Light"/>
                </a:rPr>
                <a:t>算法</a:t>
              </a: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3F87"/>
                  </a:solidFill>
                  <a:effectLst/>
                  <a:uLnTx/>
                  <a:uFillTx/>
                  <a:latin typeface="微软雅黑 Light"/>
                  <a:ea typeface="微软雅黑 Light"/>
                  <a:cs typeface="+mn-cs"/>
                </a:rPr>
                <a:t>Self-play</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问题</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74" name="图形 73">
            <a:extLst>
              <a:ext uri="{FF2B5EF4-FFF2-40B4-BE49-F238E27FC236}">
                <a16:creationId xmlns:a16="http://schemas.microsoft.com/office/drawing/2014/main" id="{A163052E-AF28-44B3-993D-2047AA24B2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7606450-C460-7B4A-A3FD-1125F737C307}"/>
                  </a:ext>
                </a:extLst>
              </p:cNvPr>
              <p:cNvSpPr txBox="1"/>
              <p:nvPr/>
            </p:nvSpPr>
            <p:spPr>
              <a:xfrm>
                <a:off x="388819" y="761068"/>
                <a:ext cx="5418092" cy="374654"/>
              </a:xfrm>
              <a:prstGeom prst="rect">
                <a:avLst/>
              </a:prstGeom>
              <a:noFill/>
            </p:spPr>
            <p:txBody>
              <a:bodyPr wrap="square" rtlCol="0">
                <a:spAutoFit/>
              </a:bodyPr>
              <a:lstStyle/>
              <a:p>
                <a:r>
                  <a:rPr kumimoji="1" lang="en-US" altLang="zh-CN" b="1" dirty="0">
                    <a:solidFill>
                      <a:srgbClr val="C00000"/>
                    </a:solidFill>
                  </a:rPr>
                  <a:t>Actor</a:t>
                </a:r>
                <a:r>
                  <a:rPr kumimoji="1" lang="zh-CN" altLang="en-US" b="1" dirty="0">
                    <a:solidFill>
                      <a:srgbClr val="C00000"/>
                    </a:solidFill>
                  </a:rPr>
                  <a:t> </a:t>
                </a:r>
                <a:r>
                  <a:rPr kumimoji="1" lang="en-US" altLang="zh-CN" b="1" dirty="0">
                    <a:solidFill>
                      <a:srgbClr val="C00000"/>
                    </a:solidFill>
                  </a:rPr>
                  <a:t>loss:</a:t>
                </a:r>
                <a14:m>
                  <m:oMath xmlns:m="http://schemas.openxmlformats.org/officeDocument/2006/math">
                    <m:r>
                      <a:rPr kumimoji="1" lang="en-US" altLang="zh-CN" b="1" i="0" smtClean="0">
                        <a:solidFill>
                          <a:srgbClr val="C00000"/>
                        </a:solidFill>
                        <a:latin typeface="Cambria Math" panose="02040503050406030204" pitchFamily="18" charset="0"/>
                      </a:rPr>
                      <m:t>   </m:t>
                    </m:r>
                    <m:sSubSup>
                      <m:sSubSupPr>
                        <m:ctrlPr>
                          <a:rPr kumimoji="1" lang="en-US" altLang="zh-CN" i="1" smtClean="0">
                            <a:latin typeface="Cambria Math" panose="02040503050406030204" pitchFamily="18" charset="0"/>
                          </a:rPr>
                        </m:ctrlPr>
                      </m:sSubSup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𝑡</m:t>
                        </m:r>
                      </m:sub>
                      <m:sup>
                        <m:r>
                          <a:rPr kumimoji="1" lang="en-US" altLang="zh-CN" b="0" i="1" smtClean="0">
                            <a:latin typeface="Cambria Math" panose="02040503050406030204" pitchFamily="18" charset="0"/>
                          </a:rPr>
                          <m:t>𝑎</m:t>
                        </m:r>
                      </m:sup>
                    </m:sSubSup>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𝜃</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𝐿</m:t>
                        </m:r>
                      </m:e>
                      <m:sub>
                        <m:r>
                          <m:rPr>
                            <m:sty m:val="p"/>
                          </m:rPr>
                          <a:rPr kumimoji="1" lang="en-US" altLang="zh-CN" i="1">
                            <a:latin typeface="Cambria Math" panose="02040503050406030204" pitchFamily="18" charset="0"/>
                          </a:rPr>
                          <m:t>t</m:t>
                        </m:r>
                      </m:sub>
                      <m:sup>
                        <m:r>
                          <a:rPr kumimoji="1" lang="en-US" altLang="zh-CN" b="0" i="1" smtClean="0">
                            <a:latin typeface="Cambria Math" panose="02040503050406030204" pitchFamily="18" charset="0"/>
                          </a:rPr>
                          <m:t>𝐶𝐿𝐼𝑃</m:t>
                        </m:r>
                      </m:sup>
                    </m:sSubSup>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𝜃</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𝛼</m:t>
                    </m:r>
                    <m:r>
                      <a:rPr kumimoji="1" lang="en-US" altLang="zh-CN" b="0" i="1" smtClean="0">
                        <a:latin typeface="Cambria Math" panose="02040503050406030204" pitchFamily="18" charset="0"/>
                      </a:rPr>
                      <m:t>𝑆</m:t>
                    </m:r>
                    <m:r>
                      <a:rPr kumimoji="1" lang="en-US" altLang="zh-CN" b="0" i="1" smtClean="0">
                        <a:latin typeface="Cambria Math" panose="02040503050406030204" pitchFamily="18" charset="0"/>
                      </a:rPr>
                      <m:t>[</m:t>
                    </m:r>
                    <m:sSub>
                      <m:sSubPr>
                        <m:ctrlPr>
                          <a:rPr kumimoji="1" lang="en-US" altLang="zh-CN" i="1" dirty="0" smtClean="0">
                            <a:latin typeface="Cambria Math" panose="02040503050406030204" pitchFamily="18" charset="0"/>
                          </a:rPr>
                        </m:ctrlPr>
                      </m:sSubPr>
                      <m:e>
                        <m:r>
                          <a:rPr kumimoji="1" lang="en-US" altLang="zh-CN" b="0" i="1" dirty="0" smtClean="0">
                            <a:latin typeface="Cambria Math" panose="02040503050406030204" pitchFamily="18" charset="0"/>
                          </a:rPr>
                          <m:t>𝜋</m:t>
                        </m:r>
                      </m:e>
                      <m:sub>
                        <m:r>
                          <a:rPr kumimoji="1" lang="en-US" altLang="zh-CN" b="0" i="1" dirty="0" smtClean="0">
                            <a:latin typeface="Cambria Math" panose="02040503050406030204" pitchFamily="18" charset="0"/>
                          </a:rPr>
                          <m:t>𝜃</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𝜃</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oMath>
                </a14:m>
                <a:endParaRPr kumimoji="1" lang="en-US" altLang="zh-CN" b="0" dirty="0"/>
              </a:p>
            </p:txBody>
          </p:sp>
        </mc:Choice>
        <mc:Fallback xmlns="">
          <p:sp>
            <p:nvSpPr>
              <p:cNvPr id="3" name="文本框 2">
                <a:extLst>
                  <a:ext uri="{FF2B5EF4-FFF2-40B4-BE49-F238E27FC236}">
                    <a16:creationId xmlns:a16="http://schemas.microsoft.com/office/drawing/2014/main" id="{F7606450-C460-7B4A-A3FD-1125F737C307}"/>
                  </a:ext>
                </a:extLst>
              </p:cNvPr>
              <p:cNvSpPr txBox="1">
                <a:spLocks noRot="1" noChangeAspect="1" noMove="1" noResize="1" noEditPoints="1" noAdjustHandles="1" noChangeArrowheads="1" noChangeShapeType="1" noTextEdit="1"/>
              </p:cNvSpPr>
              <p:nvPr/>
            </p:nvSpPr>
            <p:spPr>
              <a:xfrm>
                <a:off x="388819" y="761068"/>
                <a:ext cx="5418092" cy="374654"/>
              </a:xfrm>
              <a:prstGeom prst="rect">
                <a:avLst/>
              </a:prstGeom>
              <a:blipFill>
                <a:blip r:embed="rId5"/>
                <a:stretch>
                  <a:fillRect l="-935" t="-6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EEC9C3B-0955-2E46-A68A-07E076AAE158}"/>
                  </a:ext>
                </a:extLst>
              </p:cNvPr>
              <p:cNvSpPr txBox="1"/>
              <p:nvPr/>
            </p:nvSpPr>
            <p:spPr>
              <a:xfrm>
                <a:off x="388819" y="1918562"/>
                <a:ext cx="3903652" cy="369332"/>
              </a:xfrm>
              <a:prstGeom prst="rect">
                <a:avLst/>
              </a:prstGeom>
              <a:noFill/>
            </p:spPr>
            <p:txBody>
              <a:bodyPr wrap="square" rtlCol="0">
                <a:spAutoFit/>
              </a:bodyPr>
              <a:lstStyle/>
              <a:p>
                <a:r>
                  <a:rPr kumimoji="1" lang="en-US" altLang="zh-CN" b="1" dirty="0">
                    <a:solidFill>
                      <a:srgbClr val="C00000"/>
                    </a:solidFill>
                  </a:rPr>
                  <a:t>Critic</a:t>
                </a:r>
                <a:r>
                  <a:rPr kumimoji="1" lang="zh-CN" altLang="en-US" b="1" dirty="0">
                    <a:solidFill>
                      <a:srgbClr val="C00000"/>
                    </a:solidFill>
                  </a:rPr>
                  <a:t> </a:t>
                </a:r>
                <a:r>
                  <a:rPr kumimoji="1" lang="en-US" altLang="zh-CN" b="1" dirty="0">
                    <a:solidFill>
                      <a:srgbClr val="C00000"/>
                    </a:solidFill>
                  </a:rPr>
                  <a:t>loss:   </a:t>
                </a:r>
                <a14:m>
                  <m:oMath xmlns:m="http://schemas.openxmlformats.org/officeDocument/2006/math">
                    <m:sSubSup>
                      <m:sSubSupPr>
                        <m:ctrlPr>
                          <a:rPr kumimoji="1" lang="en-US" altLang="zh-CN" i="1" smtClean="0">
                            <a:latin typeface="Cambria Math" panose="02040503050406030204" pitchFamily="18" charset="0"/>
                          </a:rPr>
                        </m:ctrlPr>
                      </m:sSubSup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𝑡</m:t>
                        </m:r>
                      </m:sub>
                      <m:sup>
                        <m:r>
                          <a:rPr kumimoji="1" lang="en-US" altLang="zh-CN" b="0" i="1" smtClean="0">
                            <a:latin typeface="Cambria Math" panose="02040503050406030204" pitchFamily="18" charset="0"/>
                          </a:rPr>
                          <m:t>𝑣</m:t>
                        </m:r>
                      </m:sup>
                    </m:sSubSup>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𝜃</m:t>
                        </m:r>
                        <m:r>
                          <a:rPr kumimoji="1" lang="en-US" altLang="zh-CN" b="0" i="1" baseline="-25000" smtClean="0">
                            <a:latin typeface="Cambria Math" panose="02040503050406030204" pitchFamily="18" charset="0"/>
                          </a:rPr>
                          <m:t>2</m:t>
                        </m:r>
                      </m:e>
                    </m:d>
                    <m:r>
                      <a:rPr kumimoji="1" lang="en-US" altLang="zh-CN" b="0" i="0" smtClean="0">
                        <a:latin typeface="Cambria Math" panose="02040503050406030204" pitchFamily="18" charset="0"/>
                      </a:rPr>
                      <m:t>=</m:t>
                    </m:r>
                    <m:d>
                      <m:dPr>
                        <m:ctrlPr>
                          <a:rPr kumimoji="1" lang="en-US" altLang="zh-CN" b="0" i="1" smtClean="0">
                            <a:latin typeface="Cambria Math" panose="02040503050406030204" pitchFamily="18" charset="0"/>
                          </a:rPr>
                        </m:ctrlPr>
                      </m:dPr>
                      <m:e>
                        <m:r>
                          <m:rPr>
                            <m:sty m:val="p"/>
                          </m:rPr>
                          <a:rPr kumimoji="1" lang="en-US" altLang="zh-CN" b="0" i="0" smtClean="0">
                            <a:latin typeface="Cambria Math" panose="02040503050406030204" pitchFamily="18" charset="0"/>
                          </a:rPr>
                          <m:t>v</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𝜃</m:t>
                                </m:r>
                              </m:e>
                              <m:sub>
                                <m:r>
                                  <a:rPr kumimoji="1" lang="en-US" altLang="zh-CN" b="0" i="1" smtClean="0">
                                    <a:latin typeface="Cambria Math" panose="02040503050406030204" pitchFamily="18" charset="0"/>
                                  </a:rPr>
                                  <m:t>2</m:t>
                                </m:r>
                              </m:sub>
                            </m:sSub>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𝑅</m:t>
                        </m:r>
                      </m:e>
                    </m:d>
                    <m:r>
                      <a:rPr kumimoji="1" lang="en-US" altLang="zh-CN" b="0" i="0" baseline="30000" smtClean="0">
                        <a:latin typeface="Cambria Math" panose="02040503050406030204" pitchFamily="18" charset="0"/>
                      </a:rPr>
                      <m:t>2</m:t>
                    </m:r>
                  </m:oMath>
                </a14:m>
                <a:r>
                  <a:rPr kumimoji="1" lang="zh-CN" altLang="en-US" baseline="30000" dirty="0"/>
                  <a:t> </a:t>
                </a:r>
              </a:p>
            </p:txBody>
          </p:sp>
        </mc:Choice>
        <mc:Fallback xmlns="">
          <p:sp>
            <p:nvSpPr>
              <p:cNvPr id="14" name="文本框 13">
                <a:extLst>
                  <a:ext uri="{FF2B5EF4-FFF2-40B4-BE49-F238E27FC236}">
                    <a16:creationId xmlns:a16="http://schemas.microsoft.com/office/drawing/2014/main" id="{EEEC9C3B-0955-2E46-A68A-07E076AAE158}"/>
                  </a:ext>
                </a:extLst>
              </p:cNvPr>
              <p:cNvSpPr txBox="1">
                <a:spLocks noRot="1" noChangeAspect="1" noMove="1" noResize="1" noEditPoints="1" noAdjustHandles="1" noChangeArrowheads="1" noChangeShapeType="1" noTextEdit="1"/>
              </p:cNvSpPr>
              <p:nvPr/>
            </p:nvSpPr>
            <p:spPr>
              <a:xfrm>
                <a:off x="388819" y="1918562"/>
                <a:ext cx="3903652" cy="369332"/>
              </a:xfrm>
              <a:prstGeom prst="rect">
                <a:avLst/>
              </a:prstGeom>
              <a:blipFill>
                <a:blip r:embed="rId6"/>
                <a:stretch>
                  <a:fillRect l="-1299" t="-10345" b="-241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687426B-F4A2-CB4A-83F4-6137BF9A83E4}"/>
                  </a:ext>
                </a:extLst>
              </p:cNvPr>
              <p:cNvSpPr txBox="1"/>
              <p:nvPr/>
            </p:nvSpPr>
            <p:spPr>
              <a:xfrm>
                <a:off x="3991168" y="777524"/>
                <a:ext cx="7812013" cy="3746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rPr>
                          </m:ctrlPr>
                        </m:sSubSupPr>
                        <m:e>
                          <m:r>
                            <a:rPr kumimoji="1" lang="en-US" altLang="zh-CN" i="1">
                              <a:latin typeface="Cambria Math" panose="02040503050406030204" pitchFamily="18" charset="0"/>
                            </a:rPr>
                            <m:t>𝐿</m:t>
                          </m:r>
                        </m:e>
                        <m:sub>
                          <m:r>
                            <m:rPr>
                              <m:sty m:val="p"/>
                            </m:rPr>
                            <a:rPr kumimoji="1" lang="en-US" altLang="zh-CN" i="1">
                              <a:latin typeface="Cambria Math" panose="02040503050406030204" pitchFamily="18" charset="0"/>
                            </a:rPr>
                            <m:t>t</m:t>
                          </m:r>
                        </m:sub>
                        <m:sup>
                          <m:r>
                            <a:rPr kumimoji="1" lang="en-US" altLang="zh-CN" i="1">
                              <a:latin typeface="Cambria Math" panose="02040503050406030204" pitchFamily="18" charset="0"/>
                            </a:rPr>
                            <m:t>𝐶𝐿𝐼𝑃</m:t>
                          </m:r>
                        </m:sup>
                      </m:sSubSup>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𝜃</m:t>
                              </m:r>
                            </m:e>
                            <m:sub>
                              <m:r>
                                <a:rPr kumimoji="1" lang="en-US" altLang="zh-CN" i="1">
                                  <a:latin typeface="Cambria Math" panose="02040503050406030204" pitchFamily="18" charset="0"/>
                                </a:rPr>
                                <m:t>1</m:t>
                              </m:r>
                            </m:sub>
                          </m:sSub>
                        </m:e>
                      </m:d>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min</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𝑡</m:t>
                          </m:r>
                        </m:sub>
                      </m:sSub>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𝜃</m:t>
                              </m:r>
                            </m:e>
                            <m:sub>
                              <m:r>
                                <a:rPr kumimoji="1" lang="en-US" altLang="zh-CN" b="0" i="1" smtClean="0">
                                  <a:latin typeface="Cambria Math" panose="02040503050406030204" pitchFamily="18" charset="0"/>
                                </a:rPr>
                                <m:t>1</m:t>
                              </m:r>
                            </m:sub>
                          </m:sSub>
                        </m:e>
                      </m:d>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m:rPr>
                              <m:sty m:val="p"/>
                            </m:rPr>
                            <a:rPr kumimoji="1" lang="en-US" altLang="zh-CN" i="1">
                              <a:latin typeface="Cambria Math" panose="02040503050406030204" pitchFamily="18" charset="0"/>
                            </a:rPr>
                            <m:t>t</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𝑐𝑙𝑖𝑝</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𝑟</m:t>
                              </m:r>
                            </m:e>
                            <m:sub>
                              <m:r>
                                <a:rPr kumimoji="1" lang="en-US" altLang="zh-CN" b="0" i="1" smtClean="0">
                                  <a:latin typeface="Cambria Math" panose="02040503050406030204" pitchFamily="18" charset="0"/>
                                </a:rPr>
                                <m:t>𝑡</m:t>
                              </m:r>
                            </m:sub>
                          </m:sSub>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𝜃</m:t>
                                  </m:r>
                                </m:e>
                                <m:sub>
                                  <m:r>
                                    <a:rPr kumimoji="1" lang="en-US" altLang="zh-CN" b="0" i="1" smtClean="0">
                                      <a:latin typeface="Cambria Math" panose="02040503050406030204" pitchFamily="18" charset="0"/>
                                    </a:rPr>
                                    <m:t>1</m:t>
                                  </m:r>
                                </m:sub>
                              </m:sSub>
                            </m:e>
                          </m:d>
                          <m:r>
                            <a:rPr kumimoji="1" lang="en-US" altLang="zh-CN" b="0" i="1" smtClean="0">
                              <a:latin typeface="Cambria Math" panose="02040503050406030204" pitchFamily="18" charset="0"/>
                            </a:rPr>
                            <m:t>, 1−</m:t>
                          </m:r>
                          <m:r>
                            <a:rPr kumimoji="1" lang="en-US" altLang="zh-CN" b="0" i="1" smtClean="0">
                              <a:latin typeface="Cambria Math" panose="02040503050406030204" pitchFamily="18" charset="0"/>
                            </a:rPr>
                            <m:t>𝜖</m:t>
                          </m:r>
                          <m:r>
                            <a:rPr kumimoji="1" lang="en-US" altLang="zh-CN" b="0" i="1" smtClean="0">
                              <a:latin typeface="Cambria Math" panose="02040503050406030204" pitchFamily="18" charset="0"/>
                            </a:rPr>
                            <m:t>, 1+</m:t>
                          </m:r>
                          <m:r>
                            <a:rPr kumimoji="1" lang="en-US" altLang="zh-CN" b="0" i="1" smtClean="0">
                              <a:latin typeface="Cambria Math" panose="02040503050406030204" pitchFamily="18" charset="0"/>
                            </a:rPr>
                            <m:t>𝜖</m:t>
                          </m:r>
                        </m:e>
                      </m:d>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m:rPr>
                              <m:sty m:val="p"/>
                            </m:rPr>
                            <a:rPr kumimoji="1" lang="en-US" altLang="zh-CN" i="1">
                              <a:latin typeface="Cambria Math" panose="02040503050406030204" pitchFamily="18" charset="0"/>
                            </a:rPr>
                            <m:t>t</m:t>
                          </m:r>
                        </m:sub>
                      </m:sSub>
                      <m:r>
                        <a:rPr kumimoji="1" lang="en-US" altLang="zh-CN" b="0" i="1" smtClean="0">
                          <a:latin typeface="Cambria Math" panose="02040503050406030204" pitchFamily="18" charset="0"/>
                        </a:rPr>
                        <m:t>)</m:t>
                      </m:r>
                    </m:oMath>
                  </m:oMathPara>
                </a14:m>
                <a:endParaRPr kumimoji="1" lang="zh-CN" altLang="en-US" baseline="-25000" dirty="0"/>
              </a:p>
            </p:txBody>
          </p:sp>
        </mc:Choice>
        <mc:Fallback xmlns="">
          <p:sp>
            <p:nvSpPr>
              <p:cNvPr id="16" name="文本框 15">
                <a:extLst>
                  <a:ext uri="{FF2B5EF4-FFF2-40B4-BE49-F238E27FC236}">
                    <a16:creationId xmlns:a16="http://schemas.microsoft.com/office/drawing/2014/main" id="{5687426B-F4A2-CB4A-83F4-6137BF9A83E4}"/>
                  </a:ext>
                </a:extLst>
              </p:cNvPr>
              <p:cNvSpPr txBox="1">
                <a:spLocks noRot="1" noChangeAspect="1" noMove="1" noResize="1" noEditPoints="1" noAdjustHandles="1" noChangeArrowheads="1" noChangeShapeType="1" noTextEdit="1"/>
              </p:cNvSpPr>
              <p:nvPr/>
            </p:nvSpPr>
            <p:spPr>
              <a:xfrm>
                <a:off x="3991168" y="777524"/>
                <a:ext cx="7812013" cy="374654"/>
              </a:xfrm>
              <a:prstGeom prst="rect">
                <a:avLst/>
              </a:prstGeom>
              <a:blipFill>
                <a:blip r:embed="rId7"/>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D3BB0F2-FA31-7D4D-9866-A9C9AB38689C}"/>
                  </a:ext>
                </a:extLst>
              </p:cNvPr>
              <p:cNvSpPr txBox="1"/>
              <p:nvPr/>
            </p:nvSpPr>
            <p:spPr>
              <a:xfrm>
                <a:off x="473660" y="1376439"/>
                <a:ext cx="10169201" cy="369332"/>
              </a:xfrm>
              <a:prstGeom prst="rect">
                <a:avLst/>
              </a:prstGeom>
              <a:noFill/>
            </p:spPr>
            <p:txBody>
              <a:bodyPr wrap="square" rtlCol="0">
                <a:spAutoFit/>
              </a:bodyPr>
              <a:lstStyle/>
              <a:p>
                <a14:m>
                  <m:oMath xmlns:m="http://schemas.openxmlformats.org/officeDocument/2006/math">
                    <m:sSub>
                      <m:sSubPr>
                        <m:ctrlPr>
                          <a:rPr kumimoji="1" lang="en-US" altLang="zh-CN" i="1" smtClean="0">
                            <a:latin typeface="Cambria Math" panose="02040503050406030204" pitchFamily="18" charset="0"/>
                          </a:rPr>
                        </m:ctrlPr>
                      </m:sSubPr>
                      <m:e>
                        <m:r>
                          <a:rPr kumimoji="1" lang="zh-CN" altLang="en-US" i="1">
                            <a:latin typeface="Cambria Math" panose="02040503050406030204" pitchFamily="18" charset="0"/>
                          </a:rPr>
                          <m:t>其中</m:t>
                        </m:r>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𝑡</m:t>
                        </m:r>
                      </m:sub>
                    </m:sSub>
                    <m:r>
                      <a:rPr kumimoji="1" lang="zh-CN" altLang="en-US" i="1">
                        <a:latin typeface="Cambria Math" panose="02040503050406030204" pitchFamily="18" charset="0"/>
                      </a:rPr>
                      <m:t>采用</m:t>
                    </m:r>
                    <m:r>
                      <a:rPr kumimoji="1" lang="en-US" altLang="zh-CN" b="0" i="1" smtClean="0">
                        <a:latin typeface="Cambria Math" panose="02040503050406030204" pitchFamily="18" charset="0"/>
                      </a:rPr>
                      <m:t>𝐺𝐴𝐸</m:t>
                    </m:r>
                    <m:r>
                      <a:rPr kumimoji="1" lang="en-US" altLang="zh-CN" b="0" i="1" smtClean="0">
                        <a:latin typeface="Cambria Math" panose="02040503050406030204" pitchFamily="18" charset="0"/>
                      </a:rPr>
                      <m:t>(</m:t>
                    </m:r>
                    <m:r>
                      <m:rPr>
                        <m:sty m:val="p"/>
                      </m:rPr>
                      <a:rPr kumimoji="1" lang="en-US" altLang="zh-CN" i="1">
                        <a:latin typeface="Cambria Math" panose="02040503050406030204" pitchFamily="18" charset="0"/>
                      </a:rPr>
                      <m:t>geneal</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𝑎𝑑𝑣𝑎𝑛𝑡𝑎𝑔𝑒</m:t>
                    </m:r>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𝑒𝑠𝑡𝑖𝑚𝑎𝑡𝑖𝑜𝑛</m:t>
                    </m:r>
                    <m:r>
                      <a:rPr kumimoji="1" lang="en-US" altLang="zh-CN" b="0" i="1" smtClean="0">
                        <a:latin typeface="Cambria Math" panose="02040503050406030204" pitchFamily="18" charset="0"/>
                      </a:rPr>
                      <m:t>)</m:t>
                    </m:r>
                  </m:oMath>
                </a14:m>
                <a:r>
                  <a:rPr kumimoji="1" lang="zh-CN" altLang="en-US" dirty="0"/>
                  <a:t>方法计算得到，</a:t>
                </a:r>
                <a14:m>
                  <m:oMath xmlns:m="http://schemas.openxmlformats.org/officeDocument/2006/math">
                    <m:r>
                      <a:rPr kumimoji="1" lang="en-US" altLang="zh-CN" i="1">
                        <a:latin typeface="Cambria Math" panose="02040503050406030204" pitchFamily="18" charset="0"/>
                      </a:rPr>
                      <m:t>𝑆</m:t>
                    </m:r>
                    <m:r>
                      <a:rPr kumimoji="1" lang="en-US" altLang="zh-CN" i="1">
                        <a:latin typeface="Cambria Math" panose="02040503050406030204" pitchFamily="18" charset="0"/>
                      </a:rPr>
                      <m:t>[</m:t>
                    </m:r>
                    <m:sSub>
                      <m:sSubPr>
                        <m:ctrlPr>
                          <a:rPr kumimoji="1" lang="en-US" altLang="zh-CN" i="1" dirty="0">
                            <a:latin typeface="Cambria Math" panose="02040503050406030204" pitchFamily="18" charset="0"/>
                          </a:rPr>
                        </m:ctrlPr>
                      </m:sSubPr>
                      <m:e>
                        <m:r>
                          <a:rPr kumimoji="1" lang="en-US" altLang="zh-CN" i="1" dirty="0">
                            <a:latin typeface="Cambria Math" panose="02040503050406030204" pitchFamily="18" charset="0"/>
                          </a:rPr>
                          <m:t>𝜋</m:t>
                        </m:r>
                      </m:e>
                      <m:sub>
                        <m:r>
                          <a:rPr kumimoji="1" lang="en-US" altLang="zh-CN" i="1" dirty="0">
                            <a:latin typeface="Cambria Math" panose="02040503050406030204" pitchFamily="18" charset="0"/>
                          </a:rPr>
                          <m:t>𝜃</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𝜃</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oMath>
                </a14:m>
                <a:r>
                  <a:rPr kumimoji="1" lang="zh-CN" altLang="en-US" dirty="0"/>
                  <a:t>为动作分布熵值</a:t>
                </a:r>
              </a:p>
            </p:txBody>
          </p:sp>
        </mc:Choice>
        <mc:Fallback xmlns="">
          <p:sp>
            <p:nvSpPr>
              <p:cNvPr id="17" name="文本框 16">
                <a:extLst>
                  <a:ext uri="{FF2B5EF4-FFF2-40B4-BE49-F238E27FC236}">
                    <a16:creationId xmlns:a16="http://schemas.microsoft.com/office/drawing/2014/main" id="{ED3BB0F2-FA31-7D4D-9866-A9C9AB38689C}"/>
                  </a:ext>
                </a:extLst>
              </p:cNvPr>
              <p:cNvSpPr txBox="1">
                <a:spLocks noRot="1" noChangeAspect="1" noMove="1" noResize="1" noEditPoints="1" noAdjustHandles="1" noChangeArrowheads="1" noChangeShapeType="1" noTextEdit="1"/>
              </p:cNvSpPr>
              <p:nvPr/>
            </p:nvSpPr>
            <p:spPr>
              <a:xfrm>
                <a:off x="473660" y="1376439"/>
                <a:ext cx="10169201" cy="369332"/>
              </a:xfrm>
              <a:prstGeom prst="rect">
                <a:avLst/>
              </a:prstGeom>
              <a:blipFill>
                <a:blip r:embed="rId8"/>
                <a:stretch>
                  <a:fillRect l="-249" t="-6667" b="-20000"/>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968FEE20-B845-574D-AD77-8E4D94FC9C02}"/>
              </a:ext>
            </a:extLst>
          </p:cNvPr>
          <p:cNvSpPr txBox="1"/>
          <p:nvPr/>
        </p:nvSpPr>
        <p:spPr>
          <a:xfrm>
            <a:off x="4397913" y="1918562"/>
            <a:ext cx="3779662" cy="369332"/>
          </a:xfrm>
          <a:prstGeom prst="rect">
            <a:avLst/>
          </a:prstGeom>
          <a:noFill/>
        </p:spPr>
        <p:txBody>
          <a:bodyPr wrap="square" rtlCol="0">
            <a:spAutoFit/>
          </a:bodyPr>
          <a:lstStyle/>
          <a:p>
            <a:r>
              <a:rPr kumimoji="1" lang="en-US" altLang="zh-CN" dirty="0"/>
              <a:t>R</a:t>
            </a:r>
            <a:r>
              <a:rPr kumimoji="1" lang="zh-CN" altLang="en-US" dirty="0"/>
              <a:t>为真实采样回报</a:t>
            </a:r>
          </a:p>
        </p:txBody>
      </p:sp>
      <p:sp>
        <p:nvSpPr>
          <p:cNvPr id="19" name="文本框 18">
            <a:extLst>
              <a:ext uri="{FF2B5EF4-FFF2-40B4-BE49-F238E27FC236}">
                <a16:creationId xmlns:a16="http://schemas.microsoft.com/office/drawing/2014/main" id="{051E54AD-90BD-574F-96CE-F3F9473B110A}"/>
              </a:ext>
            </a:extLst>
          </p:cNvPr>
          <p:cNvSpPr txBox="1"/>
          <p:nvPr/>
        </p:nvSpPr>
        <p:spPr>
          <a:xfrm>
            <a:off x="388819" y="2712295"/>
            <a:ext cx="8287746" cy="369332"/>
          </a:xfrm>
          <a:prstGeom prst="rect">
            <a:avLst/>
          </a:prstGeom>
          <a:noFill/>
        </p:spPr>
        <p:txBody>
          <a:bodyPr wrap="square" rtlCol="0">
            <a:spAutoFit/>
          </a:bodyPr>
          <a:lstStyle/>
          <a:p>
            <a:r>
              <a:rPr kumimoji="1" lang="zh-CN" altLang="en-US" b="1" dirty="0">
                <a:solidFill>
                  <a:srgbClr val="C00000"/>
                </a:solidFill>
              </a:rPr>
              <a:t>训练</a:t>
            </a:r>
            <a:r>
              <a:rPr kumimoji="1" lang="en-US" altLang="zh-CN" b="1" dirty="0">
                <a:solidFill>
                  <a:srgbClr val="C00000"/>
                </a:solidFill>
              </a:rPr>
              <a:t>pipeline</a:t>
            </a:r>
            <a:r>
              <a:rPr kumimoji="1" lang="zh-CN" altLang="en-US" b="1" dirty="0">
                <a:solidFill>
                  <a:srgbClr val="C00000"/>
                </a:solidFill>
              </a:rPr>
              <a:t>：</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74134AC-1851-A447-B58A-6903C1D299D8}"/>
                  </a:ext>
                </a:extLst>
              </p:cNvPr>
              <p:cNvSpPr txBox="1"/>
              <p:nvPr/>
            </p:nvSpPr>
            <p:spPr>
              <a:xfrm>
                <a:off x="706446" y="3247162"/>
                <a:ext cx="10419398" cy="1754326"/>
              </a:xfrm>
              <a:prstGeom prst="rect">
                <a:avLst/>
              </a:prstGeom>
              <a:noFill/>
            </p:spPr>
            <p:txBody>
              <a:bodyPr wrap="square" rtlCol="0">
                <a:spAutoFit/>
              </a:bodyPr>
              <a:lstStyle/>
              <a:p>
                <a:r>
                  <a:rPr kumimoji="1" lang="en-US" altLang="zh-CN" dirty="0"/>
                  <a:t>1.</a:t>
                </a:r>
                <a:r>
                  <a:rPr kumimoji="1" lang="zh-CN" altLang="en-US" dirty="0"/>
                  <a:t> 从</a:t>
                </a:r>
                <a:r>
                  <a:rPr kumimoji="1" lang="en-US" altLang="zh-CN" dirty="0"/>
                  <a:t>36</a:t>
                </a:r>
                <a:r>
                  <a:rPr kumimoji="1" lang="zh-CN" altLang="en-US" dirty="0"/>
                  <a:t>个并行环境中采样，其中分别有一半的环境控制智能体</a:t>
                </a:r>
                <a:r>
                  <a:rPr kumimoji="1" lang="en-US" altLang="zh-CN" dirty="0"/>
                  <a:t>0</a:t>
                </a:r>
                <a:r>
                  <a:rPr kumimoji="1" lang="zh-CN" altLang="en-US" dirty="0"/>
                  <a:t>，另一半的环境控制智能体</a:t>
                </a:r>
                <a:r>
                  <a:rPr kumimoji="1" lang="en-US" altLang="zh-CN" dirty="0"/>
                  <a:t>1</a:t>
                </a:r>
              </a:p>
              <a:p>
                <a:r>
                  <a:rPr kumimoji="1" lang="en-US" altLang="zh-CN" dirty="0"/>
                  <a:t>2.</a:t>
                </a:r>
                <a:r>
                  <a:rPr kumimoji="1" lang="zh-CN" altLang="en-US" dirty="0"/>
                  <a:t> 采样，采集</a:t>
                </a:r>
                <a:r>
                  <a:rPr kumimoji="1" lang="en-US" altLang="zh-CN" dirty="0"/>
                  <a:t>18000</a:t>
                </a:r>
                <a:r>
                  <a:rPr kumimoji="1" lang="zh-CN" altLang="en-US" dirty="0"/>
                  <a:t>个步长的数据（平均每个环境运行</a:t>
                </a:r>
                <a:r>
                  <a:rPr kumimoji="1" lang="en-US" altLang="zh-CN" dirty="0"/>
                  <a:t>500</a:t>
                </a:r>
                <a:r>
                  <a:rPr kumimoji="1" lang="zh-CN" altLang="en-US" dirty="0"/>
                  <a:t>步）</a:t>
                </a:r>
                <a:endParaRPr kumimoji="1" lang="en-US" altLang="zh-CN" dirty="0"/>
              </a:p>
              <a:p>
                <a:r>
                  <a:rPr kumimoji="1" lang="en-US" altLang="zh-CN" dirty="0"/>
                  <a:t>3.</a:t>
                </a:r>
                <a:r>
                  <a:rPr kumimoji="1" lang="zh-CN" altLang="en-US" dirty="0"/>
                  <a:t> 做网络更新。每一轮更新包括</a:t>
                </a:r>
                <a:r>
                  <a:rPr kumimoji="1" lang="en-US" altLang="zh-CN" dirty="0"/>
                  <a:t>n</a:t>
                </a:r>
                <a:r>
                  <a:rPr kumimoji="1" lang="zh-CN" altLang="en-US" dirty="0"/>
                  <a:t>次更新：每一次更新将</a:t>
                </a:r>
                <a:r>
                  <a:rPr kumimoji="1" lang="en-US" altLang="zh-CN" dirty="0"/>
                  <a:t>180000</a:t>
                </a:r>
                <a:r>
                  <a:rPr kumimoji="1" lang="zh-CN" altLang="en-US" dirty="0"/>
                  <a:t>组数据打乱随机分成</a:t>
                </a:r>
                <a:r>
                  <a:rPr kumimoji="1" lang="en-US" altLang="zh-CN" dirty="0"/>
                  <a:t>3</a:t>
                </a:r>
                <a:r>
                  <a:rPr kumimoji="1" lang="zh-CN" altLang="en-US" dirty="0"/>
                  <a:t>个</a:t>
                </a:r>
                <a:r>
                  <a:rPr kumimoji="1" lang="en-US" altLang="zh-CN" dirty="0"/>
                  <a:t>batch</a:t>
                </a:r>
                <a:r>
                  <a:rPr kumimoji="1" lang="zh-CN" altLang="en-US" dirty="0"/>
                  <a:t>，对</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𝐴</m:t>
                        </m:r>
                      </m:e>
                      <m:sub>
                        <m:r>
                          <m:rPr>
                            <m:sty m:val="p"/>
                          </m:rPr>
                          <a:rPr kumimoji="1" lang="en-US" altLang="zh-CN" i="1">
                            <a:latin typeface="Cambria Math" panose="02040503050406030204" pitchFamily="18" charset="0"/>
                          </a:rPr>
                          <m:t>t</m:t>
                        </m:r>
                      </m:sub>
                    </m:sSub>
                  </m:oMath>
                </a14:m>
                <a:r>
                  <a:rPr kumimoji="1" lang="zh-CN" altLang="en-US" dirty="0"/>
                  <a:t>做</a:t>
                </a:r>
                <a:r>
                  <a:rPr kumimoji="1" lang="en-US" altLang="zh-CN" dirty="0"/>
                  <a:t>normalize, </a:t>
                </a:r>
                <a:r>
                  <a:rPr kumimoji="1" lang="zh-CN" altLang="en-US" dirty="0"/>
                  <a:t>计算</a:t>
                </a:r>
                <a:r>
                  <a:rPr kumimoji="1" lang="en-US" altLang="zh-CN" dirty="0"/>
                  <a:t>loss</a:t>
                </a:r>
                <a:r>
                  <a:rPr kumimoji="1" lang="zh-CN" altLang="en-US" dirty="0"/>
                  <a:t>值，更新</a:t>
                </a:r>
                <a:r>
                  <a:rPr kumimoji="1" lang="en-US" altLang="zh-CN" dirty="0"/>
                  <a:t>actor</a:t>
                </a:r>
                <a:r>
                  <a:rPr kumimoji="1" lang="zh-CN" altLang="en-US" dirty="0"/>
                  <a:t>和</a:t>
                </a:r>
                <a:r>
                  <a:rPr kumimoji="1" lang="en-US" altLang="zh-CN" dirty="0"/>
                  <a:t>critic</a:t>
                </a:r>
                <a:r>
                  <a:rPr kumimoji="1" lang="zh-CN" altLang="en-US" dirty="0"/>
                  <a:t>网络，每一次更新</a:t>
                </a:r>
                <a:r>
                  <a:rPr kumimoji="1" lang="en-US" altLang="zh-CN" dirty="0"/>
                  <a:t>actor</a:t>
                </a:r>
                <a:r>
                  <a:rPr kumimoji="1" lang="zh-CN" altLang="en-US" dirty="0"/>
                  <a:t>网络前会计算和原网络的</a:t>
                </a:r>
                <a:r>
                  <a:rPr kumimoji="1" lang="en-US" altLang="zh-CN" dirty="0"/>
                  <a:t>KL</a:t>
                </a:r>
                <a:r>
                  <a:rPr kumimoji="1" lang="zh-CN" altLang="en-US" dirty="0"/>
                  <a:t> </a:t>
                </a:r>
                <a:r>
                  <a:rPr kumimoji="1" lang="en-US" altLang="zh-CN" dirty="0"/>
                  <a:t>divergence</a:t>
                </a:r>
                <a:r>
                  <a:rPr kumimoji="1" lang="zh-CN" altLang="en-US" dirty="0"/>
                  <a:t>，若超过设定的阈值，则提前停止</a:t>
                </a:r>
                <a:r>
                  <a:rPr kumimoji="1" lang="en-US" altLang="zh-CN" dirty="0"/>
                  <a:t>actor</a:t>
                </a:r>
                <a:r>
                  <a:rPr kumimoji="1" lang="zh-CN" altLang="en-US" dirty="0"/>
                  <a:t>网络更新。</a:t>
                </a:r>
                <a:endParaRPr kumimoji="1" lang="en-US" altLang="zh-CN" dirty="0"/>
              </a:p>
              <a:p>
                <a:endParaRPr kumimoji="1" lang="zh-CN" altLang="en-US" dirty="0"/>
              </a:p>
            </p:txBody>
          </p:sp>
        </mc:Choice>
        <mc:Fallback xmlns="">
          <p:sp>
            <p:nvSpPr>
              <p:cNvPr id="20" name="文本框 19">
                <a:extLst>
                  <a:ext uri="{FF2B5EF4-FFF2-40B4-BE49-F238E27FC236}">
                    <a16:creationId xmlns:a16="http://schemas.microsoft.com/office/drawing/2014/main" id="{674134AC-1851-A447-B58A-6903C1D299D8}"/>
                  </a:ext>
                </a:extLst>
              </p:cNvPr>
              <p:cNvSpPr txBox="1">
                <a:spLocks noRot="1" noChangeAspect="1" noMove="1" noResize="1" noEditPoints="1" noAdjustHandles="1" noChangeArrowheads="1" noChangeShapeType="1" noTextEdit="1"/>
              </p:cNvSpPr>
              <p:nvPr/>
            </p:nvSpPr>
            <p:spPr>
              <a:xfrm>
                <a:off x="706446" y="3247162"/>
                <a:ext cx="10419398" cy="1754326"/>
              </a:xfrm>
              <a:prstGeom prst="rect">
                <a:avLst/>
              </a:prstGeom>
              <a:blipFill>
                <a:blip r:embed="rId9"/>
                <a:stretch>
                  <a:fillRect l="-487" t="-14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27655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020843" cy="369332"/>
            <a:chOff x="5416649" y="76583"/>
            <a:chExt cx="6020843" cy="369332"/>
          </a:xfrm>
        </p:grpSpPr>
        <p:sp>
          <p:nvSpPr>
            <p:cNvPr id="42" name="矩形 41">
              <a:extLst>
                <a:ext uri="{FF2B5EF4-FFF2-40B4-BE49-F238E27FC236}">
                  <a16:creationId xmlns:a16="http://schemas.microsoft.com/office/drawing/2014/main" id="{56720B49-086F-43EE-A8F9-614DA194FCA0}"/>
                </a:ext>
              </a:extLst>
            </p:cNvPr>
            <p:cNvSpPr/>
            <p:nvPr/>
          </p:nvSpPr>
          <p:spPr>
            <a:xfrm>
              <a:off x="8593220"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环境</a:t>
              </a: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3F87"/>
                  </a:solidFill>
                  <a:latin typeface="微软雅黑 Light"/>
                  <a:ea typeface="微软雅黑 Light"/>
                </a:rPr>
                <a:t>RL</a:t>
              </a:r>
              <a:r>
                <a:rPr lang="zh-CN" altLang="en-US" dirty="0">
                  <a:solidFill>
                    <a:srgbClr val="003F87"/>
                  </a:solidFill>
                  <a:latin typeface="微软雅黑 Light"/>
                  <a:ea typeface="微软雅黑 Light"/>
                </a:rPr>
                <a:t>算法</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4" y="76583"/>
              <a:ext cx="141092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Light"/>
                  <a:ea typeface="微软雅黑 Light"/>
                  <a:cs typeface="+mn-cs"/>
                </a:rPr>
                <a:t>Self-play</a:t>
              </a: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问题</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29" name="矩形 28">
            <a:extLst>
              <a:ext uri="{FF2B5EF4-FFF2-40B4-BE49-F238E27FC236}">
                <a16:creationId xmlns:a16="http://schemas.microsoft.com/office/drawing/2014/main" id="{C2B265E6-F3A2-467A-BA87-22C54D276D1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2" name="文本框 1">
            <a:extLst>
              <a:ext uri="{FF2B5EF4-FFF2-40B4-BE49-F238E27FC236}">
                <a16:creationId xmlns:a16="http://schemas.microsoft.com/office/drawing/2014/main" id="{23872BA0-8B67-B542-8CAF-577DEB311412}"/>
              </a:ext>
            </a:extLst>
          </p:cNvPr>
          <p:cNvSpPr txBox="1"/>
          <p:nvPr/>
        </p:nvSpPr>
        <p:spPr>
          <a:xfrm>
            <a:off x="241198" y="1649690"/>
            <a:ext cx="11609082" cy="3416320"/>
          </a:xfrm>
          <a:prstGeom prst="rect">
            <a:avLst/>
          </a:prstGeom>
          <a:noFill/>
        </p:spPr>
        <p:txBody>
          <a:bodyPr wrap="square" rtlCol="0">
            <a:spAutoFit/>
          </a:bodyPr>
          <a:lstStyle/>
          <a:p>
            <a:r>
              <a:rPr kumimoji="1" lang="en-US" altLang="zh-CN" b="1" dirty="0">
                <a:solidFill>
                  <a:srgbClr val="C00000"/>
                </a:solidFill>
              </a:rPr>
              <a:t>Self-play</a:t>
            </a:r>
            <a:r>
              <a:rPr kumimoji="1" lang="zh-CN" altLang="en-US" b="1" dirty="0">
                <a:solidFill>
                  <a:srgbClr val="C00000"/>
                </a:solidFill>
              </a:rPr>
              <a:t> 方案：</a:t>
            </a:r>
            <a:endParaRPr kumimoji="1" lang="en-US" altLang="zh-CN" b="1" dirty="0">
              <a:solidFill>
                <a:srgbClr val="C00000"/>
              </a:solidFill>
            </a:endParaRPr>
          </a:p>
          <a:p>
            <a:endParaRPr kumimoji="1" lang="en-US" altLang="zh-CN" dirty="0"/>
          </a:p>
          <a:p>
            <a:pPr marL="342900" indent="-342900">
              <a:buAutoNum type="arabicPeriod"/>
            </a:pPr>
            <a:r>
              <a:rPr kumimoji="1" lang="zh-CN" altLang="en-US" dirty="0"/>
              <a:t>采用</a:t>
            </a:r>
            <a:r>
              <a:rPr kumimoji="1" lang="en-US" altLang="zh-CN" dirty="0" err="1"/>
              <a:t>openAI</a:t>
            </a:r>
            <a:r>
              <a:rPr kumimoji="1" lang="zh-CN" altLang="en-US" dirty="0"/>
              <a:t> </a:t>
            </a:r>
            <a:r>
              <a:rPr kumimoji="1" lang="en-US" altLang="zh-CN" dirty="0"/>
              <a:t>five</a:t>
            </a:r>
            <a:r>
              <a:rPr kumimoji="1" lang="zh-CN" altLang="en-US" dirty="0"/>
              <a:t> 论文中采用的方法：</a:t>
            </a:r>
            <a:r>
              <a:rPr kumimoji="1" lang="en-US" altLang="zh-CN" dirty="0"/>
              <a:t>80%</a:t>
            </a:r>
            <a:r>
              <a:rPr kumimoji="1" lang="zh-CN" altLang="en-US" dirty="0"/>
              <a:t>的比赛对手为最新的网络模型，</a:t>
            </a:r>
            <a:r>
              <a:rPr kumimoji="1" lang="en-US" altLang="zh-CN" dirty="0"/>
              <a:t>20%</a:t>
            </a:r>
            <a:r>
              <a:rPr kumimoji="1" lang="zh-CN" altLang="en-US" dirty="0"/>
              <a:t>的比赛对手为历史模型。以防止智能体仅仅局限于和当前最新的策略做竞争，而忘记了如何和广泛的对手做竞争。采用一种根据胜率动态采样的方法来选择历史模型作为竞争对手，提高采样对手的质量（具体方 法详见</a:t>
            </a:r>
            <a:r>
              <a:rPr kumimoji="1" lang="en-US" altLang="zh-CN" dirty="0" err="1"/>
              <a:t>openAI</a:t>
            </a:r>
            <a:r>
              <a:rPr kumimoji="1" lang="zh-CN" altLang="en-US" dirty="0"/>
              <a:t> </a:t>
            </a:r>
            <a:r>
              <a:rPr kumimoji="1" lang="en-US" altLang="zh-CN" dirty="0"/>
              <a:t>five</a:t>
            </a:r>
            <a:r>
              <a:rPr kumimoji="1" lang="zh-CN" altLang="en-US" dirty="0"/>
              <a:t>论文 </a:t>
            </a:r>
            <a:r>
              <a:rPr kumimoji="1" lang="en-US" altLang="zh-CN" dirty="0"/>
              <a:t>self-play</a:t>
            </a:r>
            <a:r>
              <a:rPr kumimoji="1" lang="zh-CN" altLang="en-US" dirty="0"/>
              <a:t> 部分） </a:t>
            </a:r>
            <a:endParaRPr kumimoji="1" lang="en-US" altLang="zh-CN" dirty="0"/>
          </a:p>
          <a:p>
            <a:pPr marL="342900" indent="-342900">
              <a:buAutoNum type="arabicPeriod"/>
            </a:pPr>
            <a:endParaRPr kumimoji="1" lang="en-US" altLang="zh-CN" dirty="0"/>
          </a:p>
          <a:p>
            <a:pPr marL="342900" indent="-342900">
              <a:buAutoNum type="arabicPeriod"/>
            </a:pPr>
            <a:r>
              <a:rPr kumimoji="1" lang="zh-CN" altLang="en-US" dirty="0"/>
              <a:t>从历史的模型中选择一个初始的</a:t>
            </a:r>
            <a:r>
              <a:rPr kumimoji="1" lang="en-US" altLang="zh-CN" dirty="0"/>
              <a:t>self-play</a:t>
            </a:r>
            <a:r>
              <a:rPr kumimoji="1" lang="zh-CN" altLang="en-US" dirty="0"/>
              <a:t>模型做对手，每当回合平均胜率达到某个阈值后则向前更新一次</a:t>
            </a:r>
            <a:r>
              <a:rPr kumimoji="1" lang="en-US" altLang="zh-CN" dirty="0"/>
              <a:t>self-play</a:t>
            </a:r>
            <a:r>
              <a:rPr kumimoji="1" lang="zh-CN" altLang="en-US" dirty="0"/>
              <a:t>模型。间隔固定的回合插入</a:t>
            </a:r>
            <a:r>
              <a:rPr kumimoji="1" lang="en-US" altLang="zh-CN" dirty="0"/>
              <a:t>n</a:t>
            </a:r>
            <a:r>
              <a:rPr kumimoji="1" lang="zh-CN" altLang="en-US" dirty="0"/>
              <a:t>个和</a:t>
            </a:r>
            <a:r>
              <a:rPr kumimoji="1" lang="en-US" altLang="zh-CN" dirty="0"/>
              <a:t>random</a:t>
            </a:r>
            <a:r>
              <a:rPr kumimoji="1" lang="zh-CN" altLang="en-US" dirty="0"/>
              <a:t> </a:t>
            </a:r>
            <a:r>
              <a:rPr kumimoji="1" lang="en-US" altLang="zh-CN" dirty="0"/>
              <a:t>agent</a:t>
            </a:r>
            <a:r>
              <a:rPr kumimoji="1" lang="zh-CN" altLang="en-US" dirty="0"/>
              <a:t>做对手的回合。目的是防止智能体局限与自己相近的策略做</a:t>
            </a:r>
            <a:r>
              <a:rPr kumimoji="1" lang="en-US" altLang="zh-CN" dirty="0"/>
              <a:t>self-play</a:t>
            </a:r>
            <a:r>
              <a:rPr kumimoji="1" lang="zh-CN" altLang="en-US" dirty="0"/>
              <a:t>，而与其他的策略比赛时表现变差。</a:t>
            </a:r>
            <a:endParaRPr kumimoji="1" lang="en-US" altLang="zh-CN" dirty="0"/>
          </a:p>
          <a:p>
            <a:pPr marL="342900" indent="-342900">
              <a:buAutoNum type="arabicPeriod"/>
            </a:pPr>
            <a:endParaRPr kumimoji="1" lang="en-US" altLang="zh-CN" dirty="0"/>
          </a:p>
          <a:p>
            <a:endParaRPr kumimoji="1" lang="en-US" altLang="zh-CN" dirty="0"/>
          </a:p>
          <a:p>
            <a:endParaRPr kumimoji="1" lang="zh-CN" altLang="en-US" dirty="0"/>
          </a:p>
        </p:txBody>
      </p:sp>
      <p:sp>
        <p:nvSpPr>
          <p:cNvPr id="4" name="文本框 3">
            <a:extLst>
              <a:ext uri="{FF2B5EF4-FFF2-40B4-BE49-F238E27FC236}">
                <a16:creationId xmlns:a16="http://schemas.microsoft.com/office/drawing/2014/main" id="{FBFCC17F-5098-F44D-8A46-5EFCB22B8849}"/>
              </a:ext>
            </a:extLst>
          </p:cNvPr>
          <p:cNvSpPr txBox="1"/>
          <p:nvPr/>
        </p:nvSpPr>
        <p:spPr>
          <a:xfrm>
            <a:off x="241198" y="860770"/>
            <a:ext cx="10046652" cy="646331"/>
          </a:xfrm>
          <a:prstGeom prst="rect">
            <a:avLst/>
          </a:prstGeom>
          <a:noFill/>
        </p:spPr>
        <p:txBody>
          <a:bodyPr wrap="square" rtlCol="0">
            <a:spAutoFit/>
          </a:bodyPr>
          <a:lstStyle/>
          <a:p>
            <a:r>
              <a:rPr kumimoji="1" lang="zh-CN" altLang="en-US" dirty="0"/>
              <a:t>前</a:t>
            </a:r>
            <a:r>
              <a:rPr kumimoji="1" lang="en-US" altLang="zh-CN" dirty="0"/>
              <a:t>1000-2000</a:t>
            </a:r>
            <a:r>
              <a:rPr kumimoji="1" lang="zh-CN" altLang="en-US" dirty="0"/>
              <a:t>轮更新智能体的对手均采用随机策略，在智能体的胜率稳定在</a:t>
            </a:r>
            <a:r>
              <a:rPr kumimoji="1" lang="en-US" altLang="zh-CN" dirty="0"/>
              <a:t>1</a:t>
            </a:r>
            <a:r>
              <a:rPr kumimoji="1" lang="zh-CN" altLang="en-US" dirty="0"/>
              <a:t>附近，回合平均奖励稳定不再有明显增长后，开始进入</a:t>
            </a:r>
            <a:r>
              <a:rPr kumimoji="1" lang="en-US" altLang="zh-CN" dirty="0"/>
              <a:t>self-play</a:t>
            </a:r>
            <a:r>
              <a:rPr kumimoji="1" lang="zh-CN" altLang="en-US" dirty="0"/>
              <a:t>阶段。</a:t>
            </a:r>
          </a:p>
        </p:txBody>
      </p:sp>
      <p:sp>
        <p:nvSpPr>
          <p:cNvPr id="5" name="文本框 4">
            <a:extLst>
              <a:ext uri="{FF2B5EF4-FFF2-40B4-BE49-F238E27FC236}">
                <a16:creationId xmlns:a16="http://schemas.microsoft.com/office/drawing/2014/main" id="{2E924B24-9E6A-344D-BAC0-5983C07FB7E3}"/>
              </a:ext>
            </a:extLst>
          </p:cNvPr>
          <p:cNvSpPr txBox="1"/>
          <p:nvPr/>
        </p:nvSpPr>
        <p:spPr>
          <a:xfrm>
            <a:off x="341720" y="5208310"/>
            <a:ext cx="11508560" cy="923330"/>
          </a:xfrm>
          <a:prstGeom prst="rect">
            <a:avLst/>
          </a:prstGeom>
          <a:noFill/>
        </p:spPr>
        <p:txBody>
          <a:bodyPr wrap="square" rtlCol="0">
            <a:spAutoFit/>
          </a:bodyPr>
          <a:lstStyle/>
          <a:p>
            <a:r>
              <a:rPr kumimoji="1" lang="zh-CN" altLang="en-US" dirty="0"/>
              <a:t>在实践中也发现，如果每一次都和相近的策略做</a:t>
            </a:r>
            <a:r>
              <a:rPr kumimoji="1" lang="en-US" altLang="zh-CN" dirty="0"/>
              <a:t>self-play</a:t>
            </a:r>
            <a:r>
              <a:rPr kumimoji="1" lang="zh-CN" altLang="en-US" dirty="0"/>
              <a:t>，在经过一段的时间都训练，智能体尽管能学习到不错的竞争策略，和历史模型比赛都能取得较高的胜率，但在面对采用随机策略的对手时的胜率和回合平均奖励相比于没有进入</a:t>
            </a:r>
            <a:r>
              <a:rPr kumimoji="1" lang="en-US" altLang="zh-CN" dirty="0"/>
              <a:t>self-play</a:t>
            </a:r>
            <a:r>
              <a:rPr kumimoji="1" lang="zh-CN" altLang="en-US" dirty="0"/>
              <a:t>阶段前的模型却有所下降。</a:t>
            </a:r>
            <a:endParaRPr kumimoji="1" lang="zh-CN" altLang="en-US" b="1" dirty="0">
              <a:solidFill>
                <a:srgbClr val="C00000"/>
              </a:solidFill>
            </a:endParaRPr>
          </a:p>
        </p:txBody>
      </p:sp>
      <p:sp>
        <p:nvSpPr>
          <p:cNvPr id="32" name="文本框 31">
            <a:extLst>
              <a:ext uri="{FF2B5EF4-FFF2-40B4-BE49-F238E27FC236}">
                <a16:creationId xmlns:a16="http://schemas.microsoft.com/office/drawing/2014/main" id="{4310B027-B540-2242-8A10-53338E78C242}"/>
              </a:ext>
            </a:extLst>
          </p:cNvPr>
          <p:cNvSpPr txBox="1"/>
          <p:nvPr/>
        </p:nvSpPr>
        <p:spPr>
          <a:xfrm>
            <a:off x="108408" y="4666170"/>
            <a:ext cx="6099142" cy="369332"/>
          </a:xfrm>
          <a:prstGeom prst="rect">
            <a:avLst/>
          </a:prstGeom>
          <a:noFill/>
        </p:spPr>
        <p:txBody>
          <a:bodyPr wrap="square">
            <a:spAutoFit/>
          </a:bodyPr>
          <a:lstStyle/>
          <a:p>
            <a:r>
              <a:rPr kumimoji="1" lang="en-US" altLang="zh-CN" b="1" dirty="0">
                <a:solidFill>
                  <a:srgbClr val="C00000"/>
                </a:solidFill>
              </a:rPr>
              <a:t>strategy</a:t>
            </a:r>
            <a:r>
              <a:rPr kumimoji="1" lang="zh-CN" altLang="en-US" b="1" dirty="0">
                <a:solidFill>
                  <a:srgbClr val="C00000"/>
                </a:solidFill>
              </a:rPr>
              <a:t> </a:t>
            </a:r>
            <a:r>
              <a:rPr kumimoji="1" lang="en-US" altLang="zh-CN" b="1" dirty="0">
                <a:solidFill>
                  <a:srgbClr val="C00000"/>
                </a:solidFill>
              </a:rPr>
              <a:t>collapse</a:t>
            </a:r>
            <a:r>
              <a:rPr kumimoji="1" lang="zh-CN" altLang="en-US" b="1" dirty="0">
                <a:solidFill>
                  <a:srgbClr val="C00000"/>
                </a:solidFill>
              </a:rPr>
              <a:t>：</a:t>
            </a:r>
            <a:endParaRPr lang="zh-CN" altLang="en-US" dirty="0"/>
          </a:p>
        </p:txBody>
      </p:sp>
    </p:spTree>
    <p:extLst>
      <p:ext uri="{BB962C8B-B14F-4D97-AF65-F5344CB8AC3E}">
        <p14:creationId xmlns:p14="http://schemas.microsoft.com/office/powerpoint/2010/main" val="359968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020843" cy="369332"/>
            <a:chOff x="5416649" y="76583"/>
            <a:chExt cx="6020843" cy="369332"/>
          </a:xfrm>
        </p:grpSpPr>
        <p:sp>
          <p:nvSpPr>
            <p:cNvPr id="42" name="矩形 41">
              <a:extLst>
                <a:ext uri="{FF2B5EF4-FFF2-40B4-BE49-F238E27FC236}">
                  <a16:creationId xmlns:a16="http://schemas.microsoft.com/office/drawing/2014/main" id="{56720B49-086F-43EE-A8F9-614DA194FCA0}"/>
                </a:ext>
              </a:extLst>
            </p:cNvPr>
            <p:cNvSpPr/>
            <p:nvPr/>
          </p:nvSpPr>
          <p:spPr>
            <a:xfrm>
              <a:off x="8593220"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环境</a:t>
              </a: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rgbClr val="003F87"/>
                  </a:solidFill>
                  <a:latin typeface="微软雅黑 Light"/>
                  <a:ea typeface="微软雅黑 Light"/>
                </a:rPr>
                <a:t>RL</a:t>
              </a:r>
              <a:r>
                <a:rPr lang="zh-CN" altLang="en-US" dirty="0">
                  <a:solidFill>
                    <a:srgbClr val="003F87"/>
                  </a:solidFill>
                  <a:latin typeface="微软雅黑 Light"/>
                  <a:ea typeface="微软雅黑 Light"/>
                </a:rPr>
                <a:t>算法</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4" y="76583"/>
              <a:ext cx="141092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微软雅黑 Light"/>
                  <a:ea typeface="微软雅黑 Light"/>
                  <a:cs typeface="+mn-cs"/>
                </a:rPr>
                <a:t>Self-play</a:t>
              </a: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问题</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3661" y="98896"/>
            <a:ext cx="1251222" cy="347019"/>
          </a:xfrm>
          <a:prstGeom prst="rect">
            <a:avLst/>
          </a:prstGeom>
        </p:spPr>
      </p:pic>
      <p:sp>
        <p:nvSpPr>
          <p:cNvPr id="29" name="矩形 28">
            <a:extLst>
              <a:ext uri="{FF2B5EF4-FFF2-40B4-BE49-F238E27FC236}">
                <a16:creationId xmlns:a16="http://schemas.microsoft.com/office/drawing/2014/main" id="{C2B265E6-F3A2-467A-BA87-22C54D276D1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3" name="文本框 2">
            <a:extLst>
              <a:ext uri="{FF2B5EF4-FFF2-40B4-BE49-F238E27FC236}">
                <a16:creationId xmlns:a16="http://schemas.microsoft.com/office/drawing/2014/main" id="{78EFC0C0-E57B-8B42-A54D-99C130DFBFD9}"/>
              </a:ext>
            </a:extLst>
          </p:cNvPr>
          <p:cNvSpPr txBox="1"/>
          <p:nvPr/>
        </p:nvSpPr>
        <p:spPr>
          <a:xfrm>
            <a:off x="297993" y="923826"/>
            <a:ext cx="4698213" cy="369332"/>
          </a:xfrm>
          <a:prstGeom prst="rect">
            <a:avLst/>
          </a:prstGeom>
          <a:noFill/>
        </p:spPr>
        <p:txBody>
          <a:bodyPr wrap="square" rtlCol="0">
            <a:spAutoFit/>
          </a:bodyPr>
          <a:lstStyle/>
          <a:p>
            <a:r>
              <a:rPr kumimoji="1" lang="en-US" altLang="zh-CN" dirty="0"/>
              <a:t>Self-play</a:t>
            </a:r>
            <a:r>
              <a:rPr kumimoji="1" lang="zh-CN" altLang="en-US" dirty="0"/>
              <a:t>前后效果对比：</a:t>
            </a:r>
          </a:p>
        </p:txBody>
      </p:sp>
      <p:pic>
        <p:nvPicPr>
          <p:cNvPr id="2" name="self-play.mp4" descr="self-play.mp4">
            <a:hlinkClick r:id="" action="ppaction://media"/>
            <a:extLst>
              <a:ext uri="{FF2B5EF4-FFF2-40B4-BE49-F238E27FC236}">
                <a16:creationId xmlns:a16="http://schemas.microsoft.com/office/drawing/2014/main" id="{75F80A87-8A73-774C-A4EF-45335B01B7D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24322" y="1512003"/>
            <a:ext cx="5255184" cy="3523575"/>
          </a:xfrm>
          <a:prstGeom prst="rect">
            <a:avLst/>
          </a:prstGeom>
        </p:spPr>
      </p:pic>
      <p:pic>
        <p:nvPicPr>
          <p:cNvPr id="4" name="self-play - 02.mp4" descr="self-play - 02.mp4">
            <a:hlinkClick r:id="" action="ppaction://media"/>
            <a:extLst>
              <a:ext uri="{FF2B5EF4-FFF2-40B4-BE49-F238E27FC236}">
                <a16:creationId xmlns:a16="http://schemas.microsoft.com/office/drawing/2014/main" id="{2CCEE4F0-8BDC-8843-B996-95BE50E825B7}"/>
              </a:ext>
            </a:extLst>
          </p:cNvPr>
          <p:cNvPicPr>
            <a:picLocks noChangeAspect="1"/>
          </p:cNvPicPr>
          <p:nvPr>
            <a:videoFile r:link="rId3"/>
            <p:extLst>
              <p:ext uri="{DAA4B4D4-6D71-4841-9C94-3DE7FCFB9230}">
                <p14:media xmlns:p14="http://schemas.microsoft.com/office/powerpoint/2010/main" r:embed="rId4">
                  <p14:trim st="78547.3867" end="63632.2862"/>
                </p14:media>
              </p:ext>
            </p:extLst>
          </p:nvPr>
        </p:nvPicPr>
        <p:blipFill>
          <a:blip r:embed="rId10"/>
          <a:stretch>
            <a:fillRect/>
          </a:stretch>
        </p:blipFill>
        <p:spPr>
          <a:xfrm>
            <a:off x="6621280" y="1512003"/>
            <a:ext cx="5255184" cy="3523575"/>
          </a:xfrm>
          <a:prstGeom prst="rect">
            <a:avLst/>
          </a:prstGeom>
        </p:spPr>
      </p:pic>
      <p:sp>
        <p:nvSpPr>
          <p:cNvPr id="5" name="文本框 4">
            <a:extLst>
              <a:ext uri="{FF2B5EF4-FFF2-40B4-BE49-F238E27FC236}">
                <a16:creationId xmlns:a16="http://schemas.microsoft.com/office/drawing/2014/main" id="{AAAA4589-4943-2A4C-A22C-9F082CB2A61F}"/>
              </a:ext>
            </a:extLst>
          </p:cNvPr>
          <p:cNvSpPr txBox="1"/>
          <p:nvPr/>
        </p:nvSpPr>
        <p:spPr>
          <a:xfrm>
            <a:off x="1452169" y="5624986"/>
            <a:ext cx="10338221" cy="369332"/>
          </a:xfrm>
          <a:prstGeom prst="rect">
            <a:avLst/>
          </a:prstGeom>
          <a:noFill/>
        </p:spPr>
        <p:txBody>
          <a:bodyPr wrap="square" rtlCol="0">
            <a:spAutoFit/>
          </a:bodyPr>
          <a:lstStyle/>
          <a:p>
            <a:r>
              <a:rPr kumimoji="1" lang="zh-CN" altLang="en-US" dirty="0"/>
              <a:t>在相同的地图上，经过</a:t>
            </a:r>
            <a:r>
              <a:rPr kumimoji="1" lang="en-US" altLang="zh-CN" dirty="0"/>
              <a:t>self-play</a:t>
            </a:r>
            <a:r>
              <a:rPr kumimoji="1" lang="zh-CN" altLang="en-US" dirty="0"/>
              <a:t>的智能体在不同的初始状态下都能打败未经过</a:t>
            </a:r>
            <a:r>
              <a:rPr kumimoji="1" lang="en-US" altLang="zh-CN" dirty="0"/>
              <a:t>self-play</a:t>
            </a:r>
            <a:r>
              <a:rPr kumimoji="1" lang="zh-CN" altLang="en-US" dirty="0"/>
              <a:t>的智能体</a:t>
            </a:r>
          </a:p>
        </p:txBody>
      </p:sp>
    </p:spTree>
    <p:extLst>
      <p:ext uri="{BB962C8B-B14F-4D97-AF65-F5344CB8AC3E}">
        <p14:creationId xmlns:p14="http://schemas.microsoft.com/office/powerpoint/2010/main" val="68273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6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148475" cy="369332"/>
            <a:chOff x="5416649" y="76583"/>
            <a:chExt cx="6148475" cy="369332"/>
          </a:xfrm>
        </p:grpSpPr>
        <p:sp>
          <p:nvSpPr>
            <p:cNvPr id="42" name="矩形 41">
              <a:extLst>
                <a:ext uri="{FF2B5EF4-FFF2-40B4-BE49-F238E27FC236}">
                  <a16:creationId xmlns:a16="http://schemas.microsoft.com/office/drawing/2014/main" id="{56720B49-086F-43EE-A8F9-614DA194FCA0}"/>
                </a:ext>
              </a:extLst>
            </p:cNvPr>
            <p:cNvSpPr/>
            <p:nvPr/>
          </p:nvSpPr>
          <p:spPr>
            <a:xfrm>
              <a:off x="10253819" y="109261"/>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环境</a:t>
              </a: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3F87"/>
                  </a:solidFill>
                  <a:effectLst/>
                  <a:uLnTx/>
                  <a:uFillTx/>
                  <a:latin typeface="微软雅黑 Light"/>
                  <a:ea typeface="微软雅黑 Light"/>
                  <a:cs typeface="+mn-cs"/>
                </a:rPr>
                <a:t>RL</a:t>
              </a: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算法</a:t>
              </a: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3F87"/>
                  </a:solidFill>
                  <a:effectLst/>
                  <a:uLnTx/>
                  <a:uFillTx/>
                  <a:latin typeface="微软雅黑 Light"/>
                  <a:ea typeface="微软雅黑 Light"/>
                  <a:cs typeface="+mn-cs"/>
                </a:rPr>
                <a:t>Self-play</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bg1"/>
                  </a:solidFill>
                  <a:effectLst/>
                  <a:uLnTx/>
                  <a:uFillTx/>
                  <a:latin typeface="微软雅黑 Light"/>
                  <a:ea typeface="微软雅黑 Light"/>
                  <a:cs typeface="+mn-cs"/>
                </a:rPr>
                <a:t>问题</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2" name="文本框 1">
            <a:extLst>
              <a:ext uri="{FF2B5EF4-FFF2-40B4-BE49-F238E27FC236}">
                <a16:creationId xmlns:a16="http://schemas.microsoft.com/office/drawing/2014/main" id="{973D960A-7118-2F43-B67F-9A988B85AD60}"/>
              </a:ext>
            </a:extLst>
          </p:cNvPr>
          <p:cNvSpPr txBox="1"/>
          <p:nvPr/>
        </p:nvSpPr>
        <p:spPr>
          <a:xfrm>
            <a:off x="750480" y="1357460"/>
            <a:ext cx="9734006" cy="1200329"/>
          </a:xfrm>
          <a:prstGeom prst="rect">
            <a:avLst/>
          </a:prstGeom>
          <a:noFill/>
        </p:spPr>
        <p:txBody>
          <a:bodyPr wrap="square" rtlCol="0">
            <a:spAutoFit/>
          </a:bodyPr>
          <a:lstStyle/>
          <a:p>
            <a:r>
              <a:rPr kumimoji="1" lang="zh-CN" altLang="en-US" dirty="0"/>
              <a:t>智能体会采取比较激进的策略完成比赛，往往在训练的地图中到达终点时刚好消耗完了所有的体力，在面对新的地图，特别是比训练中的地图中的更长的地图时，会在中途就消耗完了体力。原因是在状态和奖励中没有和能量有关的表征，尝试过采用</a:t>
            </a:r>
            <a:r>
              <a:rPr kumimoji="1" lang="en-US" altLang="zh-CN" dirty="0"/>
              <a:t>RNN</a:t>
            </a:r>
            <a:r>
              <a:rPr kumimoji="1" lang="zh-CN" altLang="en-US" dirty="0"/>
              <a:t>网络来提取完整的历史状态信息，但训练效果并不好。</a:t>
            </a:r>
            <a:endParaRPr kumimoji="1" lang="en-US" altLang="zh-CN" dirty="0"/>
          </a:p>
        </p:txBody>
      </p:sp>
      <p:sp>
        <p:nvSpPr>
          <p:cNvPr id="4" name="文本框 3">
            <a:extLst>
              <a:ext uri="{FF2B5EF4-FFF2-40B4-BE49-F238E27FC236}">
                <a16:creationId xmlns:a16="http://schemas.microsoft.com/office/drawing/2014/main" id="{4BDFA107-C18D-AD4C-80B5-41B7BFBEC371}"/>
              </a:ext>
            </a:extLst>
          </p:cNvPr>
          <p:cNvSpPr txBox="1"/>
          <p:nvPr/>
        </p:nvSpPr>
        <p:spPr>
          <a:xfrm>
            <a:off x="750480" y="880780"/>
            <a:ext cx="4298623" cy="369332"/>
          </a:xfrm>
          <a:prstGeom prst="rect">
            <a:avLst/>
          </a:prstGeom>
          <a:noFill/>
        </p:spPr>
        <p:txBody>
          <a:bodyPr wrap="square" rtlCol="0">
            <a:spAutoFit/>
          </a:bodyPr>
          <a:lstStyle/>
          <a:p>
            <a:r>
              <a:rPr kumimoji="1" lang="zh-CN" altLang="en-US" b="1" dirty="0">
                <a:solidFill>
                  <a:srgbClr val="C00000"/>
                </a:solidFill>
              </a:rPr>
              <a:t>没有学习到合理分配能量的策略</a:t>
            </a:r>
          </a:p>
        </p:txBody>
      </p:sp>
      <p:sp>
        <p:nvSpPr>
          <p:cNvPr id="6" name="文本框 5">
            <a:extLst>
              <a:ext uri="{FF2B5EF4-FFF2-40B4-BE49-F238E27FC236}">
                <a16:creationId xmlns:a16="http://schemas.microsoft.com/office/drawing/2014/main" id="{21D5E143-8345-774A-A994-BE53BD480518}"/>
              </a:ext>
            </a:extLst>
          </p:cNvPr>
          <p:cNvSpPr txBox="1"/>
          <p:nvPr/>
        </p:nvSpPr>
        <p:spPr>
          <a:xfrm>
            <a:off x="750480" y="3350202"/>
            <a:ext cx="4031008" cy="369332"/>
          </a:xfrm>
          <a:prstGeom prst="rect">
            <a:avLst/>
          </a:prstGeom>
          <a:noFill/>
        </p:spPr>
        <p:txBody>
          <a:bodyPr wrap="square" rtlCol="0">
            <a:spAutoFit/>
          </a:bodyPr>
          <a:lstStyle/>
          <a:p>
            <a:r>
              <a:rPr kumimoji="1" lang="zh-CN" altLang="en-US" b="1" dirty="0">
                <a:solidFill>
                  <a:srgbClr val="C00000"/>
                </a:solidFill>
              </a:rPr>
              <a:t>权衡采样效率和更新质量</a:t>
            </a:r>
          </a:p>
        </p:txBody>
      </p:sp>
      <p:sp>
        <p:nvSpPr>
          <p:cNvPr id="8" name="文本框 7">
            <a:extLst>
              <a:ext uri="{FF2B5EF4-FFF2-40B4-BE49-F238E27FC236}">
                <a16:creationId xmlns:a16="http://schemas.microsoft.com/office/drawing/2014/main" id="{B56C739C-668B-BA49-8B9A-DD4BC5C7CF61}"/>
              </a:ext>
            </a:extLst>
          </p:cNvPr>
          <p:cNvSpPr txBox="1"/>
          <p:nvPr/>
        </p:nvSpPr>
        <p:spPr>
          <a:xfrm>
            <a:off x="750480" y="3968684"/>
            <a:ext cx="9238269" cy="923330"/>
          </a:xfrm>
          <a:prstGeom prst="rect">
            <a:avLst/>
          </a:prstGeom>
          <a:noFill/>
        </p:spPr>
        <p:txBody>
          <a:bodyPr wrap="square" rtlCol="0">
            <a:spAutoFit/>
          </a:bodyPr>
          <a:lstStyle/>
          <a:p>
            <a:r>
              <a:rPr kumimoji="1" lang="zh-CN" altLang="en-US" dirty="0"/>
              <a:t>在实践中发现，不改变每个并行环境的采样步数，提高并行环境的数量，在相同的更新轮数下能明显提高智能体的训练效果，特别是对于比较难的地图。但由于并没有采用完全分布式的结构，增加并行环境数量也会大幅度增加了计算时间。</a:t>
            </a:r>
          </a:p>
        </p:txBody>
      </p:sp>
    </p:spTree>
    <p:extLst>
      <p:ext uri="{BB962C8B-B14F-4D97-AF65-F5344CB8AC3E}">
        <p14:creationId xmlns:p14="http://schemas.microsoft.com/office/powerpoint/2010/main" val="29463564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大气简约答辩类PPT模板"/>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Calibri Light"/>
        <a:ea typeface="微软雅黑"/>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1406</TotalTime>
  <Words>962</Words>
  <Application>Microsoft Macintosh PowerPoint</Application>
  <PresentationFormat>宽屏</PresentationFormat>
  <Paragraphs>98</Paragraphs>
  <Slides>10</Slides>
  <Notes>10</Notes>
  <HiddenSlides>0</HiddenSlides>
  <MMClips>4</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等线</vt:lpstr>
      <vt:lpstr>微软雅黑</vt:lpstr>
      <vt:lpstr>微软雅黑 Light</vt:lpstr>
      <vt:lpstr>Arial</vt:lpstr>
      <vt:lpstr>Calibri Light</vt:lpstr>
      <vt:lpstr>Cambria Math</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蓝色大气简约答辩类PPT模板</dc:title>
  <dc:creator>Windows 用户</dc:creator>
  <cp:lastModifiedBy>阮 宇迪</cp:lastModifiedBy>
  <cp:revision>63</cp:revision>
  <dcterms:created xsi:type="dcterms:W3CDTF">2018-09-30T02:27:57Z</dcterms:created>
  <dcterms:modified xsi:type="dcterms:W3CDTF">2022-01-25T08:26:49Z</dcterms:modified>
</cp:coreProperties>
</file>